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2" r:id="rId1"/>
  </p:sldMasterIdLst>
  <p:notesMasterIdLst>
    <p:notesMasterId r:id="rId33"/>
  </p:notesMasterIdLst>
  <p:handoutMasterIdLst>
    <p:handoutMasterId r:id="rId34"/>
  </p:handoutMasterIdLst>
  <p:sldIdLst>
    <p:sldId id="256" r:id="rId2"/>
    <p:sldId id="257" r:id="rId3"/>
    <p:sldId id="258" r:id="rId4"/>
    <p:sldId id="277" r:id="rId5"/>
    <p:sldId id="297" r:id="rId6"/>
    <p:sldId id="272" r:id="rId7"/>
    <p:sldId id="273" r:id="rId8"/>
    <p:sldId id="274" r:id="rId9"/>
    <p:sldId id="275" r:id="rId10"/>
    <p:sldId id="276" r:id="rId11"/>
    <p:sldId id="279" r:id="rId12"/>
    <p:sldId id="280" r:id="rId13"/>
    <p:sldId id="281" r:id="rId14"/>
    <p:sldId id="282" r:id="rId15"/>
    <p:sldId id="283" r:id="rId16"/>
    <p:sldId id="284" r:id="rId17"/>
    <p:sldId id="285" r:id="rId18"/>
    <p:sldId id="259" r:id="rId19"/>
    <p:sldId id="278" r:id="rId20"/>
    <p:sldId id="287" r:id="rId21"/>
    <p:sldId id="298" r:id="rId22"/>
    <p:sldId id="286" r:id="rId23"/>
    <p:sldId id="290" r:id="rId24"/>
    <p:sldId id="288" r:id="rId25"/>
    <p:sldId id="289" r:id="rId26"/>
    <p:sldId id="291" r:id="rId27"/>
    <p:sldId id="292" r:id="rId28"/>
    <p:sldId id="293" r:id="rId29"/>
    <p:sldId id="295" r:id="rId30"/>
    <p:sldId id="296" r:id="rId31"/>
    <p:sldId id="27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291" autoAdjust="0"/>
  </p:normalViewPr>
  <p:slideViewPr>
    <p:cSldViewPr snapToGrid="0">
      <p:cViewPr varScale="1">
        <p:scale>
          <a:sx n="68" d="100"/>
          <a:sy n="68" d="100"/>
        </p:scale>
        <p:origin x="816" y="72"/>
      </p:cViewPr>
      <p:guideLst/>
    </p:cSldViewPr>
  </p:slideViewPr>
  <p:outlineViewPr>
    <p:cViewPr>
      <p:scale>
        <a:sx n="33" d="100"/>
        <a:sy n="33" d="100"/>
      </p:scale>
      <p:origin x="0" y="-133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1482"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8DBE42-3470-24AF-933D-0E45C5854B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dirty="0"/>
          </a:p>
        </p:txBody>
      </p:sp>
      <p:sp>
        <p:nvSpPr>
          <p:cNvPr id="3" name="Date Placeholder 2">
            <a:extLst>
              <a:ext uri="{FF2B5EF4-FFF2-40B4-BE49-F238E27FC236}">
                <a16:creationId xmlns:a16="http://schemas.microsoft.com/office/drawing/2014/main" id="{5A212DD4-ED0B-3C0F-EE9B-F19AC00105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E2D165-8877-4418-A851-F73211A658D7}" type="datetimeFigureOut">
              <a:rPr lang="en-PK" smtClean="0"/>
              <a:t>01-Oct-2022</a:t>
            </a:fld>
            <a:endParaRPr lang="en-PK"/>
          </a:p>
        </p:txBody>
      </p:sp>
      <p:sp>
        <p:nvSpPr>
          <p:cNvPr id="4" name="Footer Placeholder 3">
            <a:extLst>
              <a:ext uri="{FF2B5EF4-FFF2-40B4-BE49-F238E27FC236}">
                <a16:creationId xmlns:a16="http://schemas.microsoft.com/office/drawing/2014/main" id="{A152726C-1166-EE50-6BE5-20E130EE8E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5" name="Slide Number Placeholder 4">
            <a:extLst>
              <a:ext uri="{FF2B5EF4-FFF2-40B4-BE49-F238E27FC236}">
                <a16:creationId xmlns:a16="http://schemas.microsoft.com/office/drawing/2014/main" id="{3A04E61D-943B-33A1-6C02-A49463BA2C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FF778-CCB5-444F-BCC5-481AF54AB552}" type="slidenum">
              <a:rPr lang="en-PK" smtClean="0"/>
              <a:t>‹#›</a:t>
            </a:fld>
            <a:endParaRPr lang="en-PK"/>
          </a:p>
        </p:txBody>
      </p:sp>
    </p:spTree>
    <p:extLst>
      <p:ext uri="{BB962C8B-B14F-4D97-AF65-F5344CB8AC3E}">
        <p14:creationId xmlns:p14="http://schemas.microsoft.com/office/powerpoint/2010/main" val="2343998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596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284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2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3808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51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43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0459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463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24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2353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4829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6811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178574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50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7529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920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26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455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746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endParaRPr lang="en-PK"/>
          </a:p>
        </p:txBody>
      </p:sp>
      <p:sp>
        <p:nvSpPr>
          <p:cNvPr id="5" name="Footer Placeholder 4"/>
          <p:cNvSpPr>
            <a:spLocks noGrp="1"/>
          </p:cNvSpPr>
          <p:nvPr>
            <p:ph type="ftr" sz="quarter" idx="11"/>
          </p:nvPr>
        </p:nvSpPr>
        <p:spPr>
          <a:xfrm>
            <a:off x="3962399" y="5870575"/>
            <a:ext cx="4893958" cy="377825"/>
          </a:xfrm>
        </p:spPr>
        <p:txBody>
          <a:bodyPr/>
          <a:lstStyle/>
          <a:p>
            <a:endParaRPr lang="en-PK"/>
          </a:p>
        </p:txBody>
      </p:sp>
      <p:sp>
        <p:nvSpPr>
          <p:cNvPr id="6" name="Slide Number Placeholder 5"/>
          <p:cNvSpPr>
            <a:spLocks noGrp="1"/>
          </p:cNvSpPr>
          <p:nvPr>
            <p:ph type="sldNum" sz="quarter" idx="12"/>
          </p:nvPr>
        </p:nvSpPr>
        <p:spPr>
          <a:xfrm>
            <a:off x="10608958" y="5870575"/>
            <a:ext cx="551167" cy="3778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0245409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128756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085868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232712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19758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574140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84946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897061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1317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7068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3620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14907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19318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4526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6581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31545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888974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PK"/>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K"/>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2649123"/>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7.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8.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1.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3.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Capstone%202.ppt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6" name="Google Shape;146;p19"/>
          <p:cNvPicPr preferRelativeResize="0"/>
          <p:nvPr/>
        </p:nvPicPr>
        <p:blipFill rotWithShape="1">
          <a:blip r:embed="rId3">
            <a:alphaModFix/>
          </a:blip>
          <a:srcRect l="8788" t="16922" r="8739" b="15394"/>
          <a:stretch/>
        </p:blipFill>
        <p:spPr>
          <a:xfrm>
            <a:off x="9355014" y="1"/>
            <a:ext cx="2836985" cy="1361734"/>
          </a:xfrm>
          <a:prstGeom prst="rect">
            <a:avLst/>
          </a:prstGeom>
          <a:noFill/>
          <a:ln>
            <a:noFill/>
          </a:ln>
        </p:spPr>
      </p:pic>
      <p:sp>
        <p:nvSpPr>
          <p:cNvPr id="144" name="Google Shape;144;p19"/>
          <p:cNvSpPr txBox="1">
            <a:spLocks noGrp="1"/>
          </p:cNvSpPr>
          <p:nvPr>
            <p:ph type="ctrTitle"/>
          </p:nvPr>
        </p:nvSpPr>
        <p:spPr>
          <a:xfrm>
            <a:off x="-2277" y="1472087"/>
            <a:ext cx="9856763" cy="80089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Arial Rounded"/>
              <a:buNone/>
            </a:pPr>
            <a:r>
              <a:rPr lang="en-US" sz="5400" b="1" dirty="0">
                <a:latin typeface="+mn-lt"/>
                <a:ea typeface="Arial Rounded"/>
                <a:cs typeface="Calibri" panose="020F0502020204030204" pitchFamily="34" charset="0"/>
                <a:sym typeface="Arial Rounded"/>
              </a:rPr>
              <a:t>CAPSTONE PROJECT - II</a:t>
            </a:r>
            <a:endParaRPr sz="5400" b="1" dirty="0">
              <a:latin typeface="+mn-lt"/>
              <a:ea typeface="Arial Rounded"/>
              <a:cs typeface="Calibri" panose="020F0502020204030204" pitchFamily="34" charset="0"/>
              <a:sym typeface="Arial Rounded"/>
            </a:endParaRPr>
          </a:p>
        </p:txBody>
      </p:sp>
      <p:sp>
        <p:nvSpPr>
          <p:cNvPr id="145" name="Google Shape;145;p19"/>
          <p:cNvSpPr txBox="1">
            <a:spLocks noGrp="1"/>
          </p:cNvSpPr>
          <p:nvPr>
            <p:ph type="subTitle" idx="1"/>
          </p:nvPr>
        </p:nvSpPr>
        <p:spPr>
          <a:xfrm>
            <a:off x="1985888" y="2239154"/>
            <a:ext cx="7369126" cy="9856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ct val="100000"/>
              <a:buNone/>
            </a:pPr>
            <a:r>
              <a:rPr lang="en-US" b="1" dirty="0">
                <a:ea typeface="Arial"/>
                <a:cs typeface="Calibri" panose="020F0502020204030204" pitchFamily="34" charset="0"/>
                <a:sym typeface="Arial"/>
              </a:rPr>
              <a:t>Presented by : ARSALAN AFTAB</a:t>
            </a:r>
            <a:endParaRPr b="1" dirty="0"/>
          </a:p>
          <a:p>
            <a:pPr marL="0" lvl="0" indent="0" algn="l" rtl="0">
              <a:lnSpc>
                <a:spcPct val="90000"/>
              </a:lnSpc>
              <a:spcBef>
                <a:spcPts val="1000"/>
              </a:spcBef>
              <a:spcAft>
                <a:spcPts val="0"/>
              </a:spcAft>
              <a:buClr>
                <a:schemeClr val="lt1"/>
              </a:buClr>
              <a:buSzPct val="100000"/>
              <a:buNone/>
            </a:pPr>
            <a:r>
              <a:rPr lang="en-US" b="1" dirty="0">
                <a:ea typeface="Arial"/>
                <a:cs typeface="Calibri" panose="020F0502020204030204" pitchFamily="34" charset="0"/>
                <a:sym typeface="Arial"/>
              </a:rPr>
              <a:t>DATA ANALYTICS COHORT - III</a:t>
            </a:r>
            <a:endParaRPr b="1" dirty="0"/>
          </a:p>
        </p:txBody>
      </p:sp>
      <p:pic>
        <p:nvPicPr>
          <p:cNvPr id="4" name="Picture 3">
            <a:extLst>
              <a:ext uri="{FF2B5EF4-FFF2-40B4-BE49-F238E27FC236}">
                <a16:creationId xmlns:a16="http://schemas.microsoft.com/office/drawing/2014/main" id="{35212721-2B46-9173-3356-90812FEBBDCE}"/>
              </a:ext>
            </a:extLst>
          </p:cNvPr>
          <p:cNvPicPr>
            <a:picLocks noChangeAspect="1"/>
          </p:cNvPicPr>
          <p:nvPr/>
        </p:nvPicPr>
        <p:blipFill>
          <a:blip r:embed="rId4"/>
          <a:stretch>
            <a:fillRect/>
          </a:stretch>
        </p:blipFill>
        <p:spPr>
          <a:xfrm>
            <a:off x="-1" y="4418217"/>
            <a:ext cx="1698172" cy="1255485"/>
          </a:xfrm>
          <a:prstGeom prst="rect">
            <a:avLst/>
          </a:prstGeom>
        </p:spPr>
      </p:pic>
      <p:pic>
        <p:nvPicPr>
          <p:cNvPr id="6" name="Picture 5">
            <a:extLst>
              <a:ext uri="{FF2B5EF4-FFF2-40B4-BE49-F238E27FC236}">
                <a16:creationId xmlns:a16="http://schemas.microsoft.com/office/drawing/2014/main" id="{A9D9E5C6-1D80-2642-89C8-114C0D99FC5A}"/>
              </a:ext>
            </a:extLst>
          </p:cNvPr>
          <p:cNvPicPr>
            <a:picLocks noChangeAspect="1"/>
          </p:cNvPicPr>
          <p:nvPr/>
        </p:nvPicPr>
        <p:blipFill>
          <a:blip r:embed="rId5"/>
          <a:stretch>
            <a:fillRect/>
          </a:stretch>
        </p:blipFill>
        <p:spPr>
          <a:xfrm>
            <a:off x="0" y="5725885"/>
            <a:ext cx="1698172" cy="1132115"/>
          </a:xfrm>
          <a:prstGeom prst="rect">
            <a:avLst/>
          </a:prstGeom>
        </p:spPr>
      </p:pic>
      <p:pic>
        <p:nvPicPr>
          <p:cNvPr id="8" name="Picture 7">
            <a:extLst>
              <a:ext uri="{FF2B5EF4-FFF2-40B4-BE49-F238E27FC236}">
                <a16:creationId xmlns:a16="http://schemas.microsoft.com/office/drawing/2014/main" id="{E84D1F0E-2B6A-6F79-3F01-6DCE797B1839}"/>
              </a:ext>
            </a:extLst>
          </p:cNvPr>
          <p:cNvPicPr>
            <a:picLocks noChangeAspect="1"/>
          </p:cNvPicPr>
          <p:nvPr/>
        </p:nvPicPr>
        <p:blipFill>
          <a:blip r:embed="rId6"/>
          <a:stretch>
            <a:fillRect/>
          </a:stretch>
        </p:blipFill>
        <p:spPr>
          <a:xfrm>
            <a:off x="3396344" y="5667768"/>
            <a:ext cx="1698172" cy="1181341"/>
          </a:xfrm>
          <a:prstGeom prst="rect">
            <a:avLst/>
          </a:prstGeom>
        </p:spPr>
      </p:pic>
      <p:pic>
        <p:nvPicPr>
          <p:cNvPr id="10" name="Picture 9">
            <a:extLst>
              <a:ext uri="{FF2B5EF4-FFF2-40B4-BE49-F238E27FC236}">
                <a16:creationId xmlns:a16="http://schemas.microsoft.com/office/drawing/2014/main" id="{BEB5DEEE-1FFF-57EC-8514-6167583C42CF}"/>
              </a:ext>
            </a:extLst>
          </p:cNvPr>
          <p:cNvPicPr>
            <a:picLocks noChangeAspect="1"/>
          </p:cNvPicPr>
          <p:nvPr/>
        </p:nvPicPr>
        <p:blipFill>
          <a:blip r:embed="rId7"/>
          <a:stretch>
            <a:fillRect/>
          </a:stretch>
        </p:blipFill>
        <p:spPr>
          <a:xfrm>
            <a:off x="3396343" y="4418217"/>
            <a:ext cx="1723149" cy="1220836"/>
          </a:xfrm>
          <a:prstGeom prst="rect">
            <a:avLst/>
          </a:prstGeom>
        </p:spPr>
      </p:pic>
      <p:pic>
        <p:nvPicPr>
          <p:cNvPr id="12" name="Picture 11">
            <a:extLst>
              <a:ext uri="{FF2B5EF4-FFF2-40B4-BE49-F238E27FC236}">
                <a16:creationId xmlns:a16="http://schemas.microsoft.com/office/drawing/2014/main" id="{589DC248-FB28-B49D-0972-D983ADFCB8E2}"/>
              </a:ext>
            </a:extLst>
          </p:cNvPr>
          <p:cNvPicPr>
            <a:picLocks noChangeAspect="1"/>
          </p:cNvPicPr>
          <p:nvPr/>
        </p:nvPicPr>
        <p:blipFill>
          <a:blip r:embed="rId8"/>
          <a:stretch>
            <a:fillRect/>
          </a:stretch>
        </p:blipFill>
        <p:spPr>
          <a:xfrm>
            <a:off x="5092240" y="5667767"/>
            <a:ext cx="1698172" cy="1146693"/>
          </a:xfrm>
          <a:prstGeom prst="rect">
            <a:avLst/>
          </a:prstGeom>
        </p:spPr>
      </p:pic>
      <p:pic>
        <p:nvPicPr>
          <p:cNvPr id="14" name="Picture 13">
            <a:extLst>
              <a:ext uri="{FF2B5EF4-FFF2-40B4-BE49-F238E27FC236}">
                <a16:creationId xmlns:a16="http://schemas.microsoft.com/office/drawing/2014/main" id="{5EEAAB0E-5ED0-0948-6CE5-CC5C796E2EC2}"/>
              </a:ext>
            </a:extLst>
          </p:cNvPr>
          <p:cNvPicPr>
            <a:picLocks noChangeAspect="1"/>
          </p:cNvPicPr>
          <p:nvPr/>
        </p:nvPicPr>
        <p:blipFill>
          <a:blip r:embed="rId9"/>
          <a:stretch>
            <a:fillRect/>
          </a:stretch>
        </p:blipFill>
        <p:spPr>
          <a:xfrm>
            <a:off x="5150792" y="4415532"/>
            <a:ext cx="1639620" cy="1220836"/>
          </a:xfrm>
          <a:prstGeom prst="rect">
            <a:avLst/>
          </a:prstGeom>
        </p:spPr>
      </p:pic>
      <p:pic>
        <p:nvPicPr>
          <p:cNvPr id="16" name="Picture 15">
            <a:extLst>
              <a:ext uri="{FF2B5EF4-FFF2-40B4-BE49-F238E27FC236}">
                <a16:creationId xmlns:a16="http://schemas.microsoft.com/office/drawing/2014/main" id="{F46B1F39-067A-AE4A-D9BE-76C1BA6E1AC0}"/>
              </a:ext>
            </a:extLst>
          </p:cNvPr>
          <p:cNvPicPr>
            <a:picLocks noChangeAspect="1"/>
          </p:cNvPicPr>
          <p:nvPr/>
        </p:nvPicPr>
        <p:blipFill>
          <a:blip r:embed="rId10"/>
          <a:stretch>
            <a:fillRect/>
          </a:stretch>
        </p:blipFill>
        <p:spPr>
          <a:xfrm>
            <a:off x="1698171" y="4418217"/>
            <a:ext cx="1698172" cy="1255485"/>
          </a:xfrm>
          <a:prstGeom prst="rect">
            <a:avLst/>
          </a:prstGeom>
        </p:spPr>
      </p:pic>
      <p:pic>
        <p:nvPicPr>
          <p:cNvPr id="18" name="Picture 17">
            <a:extLst>
              <a:ext uri="{FF2B5EF4-FFF2-40B4-BE49-F238E27FC236}">
                <a16:creationId xmlns:a16="http://schemas.microsoft.com/office/drawing/2014/main" id="{2964FAB4-922A-6915-32A9-312E2412CA03}"/>
              </a:ext>
            </a:extLst>
          </p:cNvPr>
          <p:cNvPicPr>
            <a:picLocks noChangeAspect="1"/>
          </p:cNvPicPr>
          <p:nvPr/>
        </p:nvPicPr>
        <p:blipFill>
          <a:blip r:embed="rId11"/>
          <a:stretch>
            <a:fillRect/>
          </a:stretch>
        </p:blipFill>
        <p:spPr>
          <a:xfrm>
            <a:off x="1700447" y="5673702"/>
            <a:ext cx="1698172" cy="1140759"/>
          </a:xfrm>
          <a:prstGeom prst="rect">
            <a:avLst/>
          </a:prstGeom>
        </p:spPr>
      </p:pic>
      <p:pic>
        <p:nvPicPr>
          <p:cNvPr id="19" name="Picture 18">
            <a:extLst>
              <a:ext uri="{FF2B5EF4-FFF2-40B4-BE49-F238E27FC236}">
                <a16:creationId xmlns:a16="http://schemas.microsoft.com/office/drawing/2014/main" id="{FAAED793-CD86-8883-A096-9D327D5B8F8F}"/>
              </a:ext>
            </a:extLst>
          </p:cNvPr>
          <p:cNvPicPr>
            <a:picLocks noChangeAspect="1"/>
          </p:cNvPicPr>
          <p:nvPr/>
        </p:nvPicPr>
        <p:blipFill>
          <a:blip r:embed="rId4"/>
          <a:stretch>
            <a:fillRect/>
          </a:stretch>
        </p:blipFill>
        <p:spPr>
          <a:xfrm>
            <a:off x="-2277" y="4409822"/>
            <a:ext cx="1698172" cy="1255485"/>
          </a:xfrm>
          <a:prstGeom prst="rect">
            <a:avLst/>
          </a:prstGeom>
        </p:spPr>
      </p:pic>
      <p:pic>
        <p:nvPicPr>
          <p:cNvPr id="20" name="Picture 19">
            <a:extLst>
              <a:ext uri="{FF2B5EF4-FFF2-40B4-BE49-F238E27FC236}">
                <a16:creationId xmlns:a16="http://schemas.microsoft.com/office/drawing/2014/main" id="{0D4FA2D0-40F8-7F6D-789A-36456B802078}"/>
              </a:ext>
            </a:extLst>
          </p:cNvPr>
          <p:cNvPicPr>
            <a:picLocks noChangeAspect="1"/>
          </p:cNvPicPr>
          <p:nvPr/>
        </p:nvPicPr>
        <p:blipFill>
          <a:blip r:embed="rId6"/>
          <a:stretch>
            <a:fillRect/>
          </a:stretch>
        </p:blipFill>
        <p:spPr>
          <a:xfrm>
            <a:off x="3394068" y="5659373"/>
            <a:ext cx="1698172" cy="1181341"/>
          </a:xfrm>
          <a:prstGeom prst="rect">
            <a:avLst/>
          </a:prstGeom>
        </p:spPr>
      </p:pic>
      <p:pic>
        <p:nvPicPr>
          <p:cNvPr id="21" name="Picture 20">
            <a:extLst>
              <a:ext uri="{FF2B5EF4-FFF2-40B4-BE49-F238E27FC236}">
                <a16:creationId xmlns:a16="http://schemas.microsoft.com/office/drawing/2014/main" id="{5653F753-5C23-117A-2489-21105C25C058}"/>
              </a:ext>
            </a:extLst>
          </p:cNvPr>
          <p:cNvPicPr>
            <a:picLocks noChangeAspect="1"/>
          </p:cNvPicPr>
          <p:nvPr/>
        </p:nvPicPr>
        <p:blipFill>
          <a:blip r:embed="rId7"/>
          <a:stretch>
            <a:fillRect/>
          </a:stretch>
        </p:blipFill>
        <p:spPr>
          <a:xfrm>
            <a:off x="3394067" y="4409822"/>
            <a:ext cx="1723149" cy="1220836"/>
          </a:xfrm>
          <a:prstGeom prst="rect">
            <a:avLst/>
          </a:prstGeom>
        </p:spPr>
      </p:pic>
      <p:pic>
        <p:nvPicPr>
          <p:cNvPr id="22" name="Picture 21">
            <a:extLst>
              <a:ext uri="{FF2B5EF4-FFF2-40B4-BE49-F238E27FC236}">
                <a16:creationId xmlns:a16="http://schemas.microsoft.com/office/drawing/2014/main" id="{CA91EFAE-0E09-E374-EEC6-EEBD30D8E3E7}"/>
              </a:ext>
            </a:extLst>
          </p:cNvPr>
          <p:cNvPicPr>
            <a:picLocks noChangeAspect="1"/>
          </p:cNvPicPr>
          <p:nvPr/>
        </p:nvPicPr>
        <p:blipFill>
          <a:blip r:embed="rId8"/>
          <a:stretch>
            <a:fillRect/>
          </a:stretch>
        </p:blipFill>
        <p:spPr>
          <a:xfrm>
            <a:off x="5089964" y="5659372"/>
            <a:ext cx="1698172" cy="1146693"/>
          </a:xfrm>
          <a:prstGeom prst="rect">
            <a:avLst/>
          </a:prstGeom>
        </p:spPr>
      </p:pic>
      <p:pic>
        <p:nvPicPr>
          <p:cNvPr id="23" name="Picture 22">
            <a:extLst>
              <a:ext uri="{FF2B5EF4-FFF2-40B4-BE49-F238E27FC236}">
                <a16:creationId xmlns:a16="http://schemas.microsoft.com/office/drawing/2014/main" id="{8D668F71-26D5-BE0E-685A-229B5565B222}"/>
              </a:ext>
            </a:extLst>
          </p:cNvPr>
          <p:cNvPicPr>
            <a:picLocks noChangeAspect="1"/>
          </p:cNvPicPr>
          <p:nvPr/>
        </p:nvPicPr>
        <p:blipFill>
          <a:blip r:embed="rId9"/>
          <a:stretch>
            <a:fillRect/>
          </a:stretch>
        </p:blipFill>
        <p:spPr>
          <a:xfrm>
            <a:off x="5148516" y="4407137"/>
            <a:ext cx="1639620" cy="1220836"/>
          </a:xfrm>
          <a:prstGeom prst="rect">
            <a:avLst/>
          </a:prstGeom>
        </p:spPr>
      </p:pic>
      <p:pic>
        <p:nvPicPr>
          <p:cNvPr id="24" name="Picture 23">
            <a:extLst>
              <a:ext uri="{FF2B5EF4-FFF2-40B4-BE49-F238E27FC236}">
                <a16:creationId xmlns:a16="http://schemas.microsoft.com/office/drawing/2014/main" id="{AAD3029C-F7CB-3B22-5374-11F2854DC88D}"/>
              </a:ext>
            </a:extLst>
          </p:cNvPr>
          <p:cNvPicPr>
            <a:picLocks noChangeAspect="1"/>
          </p:cNvPicPr>
          <p:nvPr/>
        </p:nvPicPr>
        <p:blipFill>
          <a:blip r:embed="rId10"/>
          <a:stretch>
            <a:fillRect/>
          </a:stretch>
        </p:blipFill>
        <p:spPr>
          <a:xfrm>
            <a:off x="1695895" y="4409822"/>
            <a:ext cx="1698172" cy="1255485"/>
          </a:xfrm>
          <a:prstGeom prst="rect">
            <a:avLst/>
          </a:prstGeom>
        </p:spPr>
      </p:pic>
      <p:pic>
        <p:nvPicPr>
          <p:cNvPr id="25" name="Picture 24">
            <a:extLst>
              <a:ext uri="{FF2B5EF4-FFF2-40B4-BE49-F238E27FC236}">
                <a16:creationId xmlns:a16="http://schemas.microsoft.com/office/drawing/2014/main" id="{A681AC19-AE65-385D-8678-279B9AA4762A}"/>
              </a:ext>
            </a:extLst>
          </p:cNvPr>
          <p:cNvPicPr>
            <a:picLocks noChangeAspect="1"/>
          </p:cNvPicPr>
          <p:nvPr/>
        </p:nvPicPr>
        <p:blipFill>
          <a:blip r:embed="rId11"/>
          <a:stretch>
            <a:fillRect/>
          </a:stretch>
        </p:blipFill>
        <p:spPr>
          <a:xfrm>
            <a:off x="1698171" y="5665307"/>
            <a:ext cx="1698172" cy="1140759"/>
          </a:xfrm>
          <a:prstGeom prst="rect">
            <a:avLst/>
          </a:prstGeom>
        </p:spPr>
      </p:pic>
      <p:pic>
        <p:nvPicPr>
          <p:cNvPr id="29" name="Picture 28">
            <a:extLst>
              <a:ext uri="{FF2B5EF4-FFF2-40B4-BE49-F238E27FC236}">
                <a16:creationId xmlns:a16="http://schemas.microsoft.com/office/drawing/2014/main" id="{C622778C-7ABC-E7ED-CE62-66104BE119DA}"/>
              </a:ext>
            </a:extLst>
          </p:cNvPr>
          <p:cNvPicPr>
            <a:picLocks noChangeAspect="1"/>
          </p:cNvPicPr>
          <p:nvPr/>
        </p:nvPicPr>
        <p:blipFill>
          <a:blip r:embed="rId12"/>
          <a:stretch>
            <a:fillRect/>
          </a:stretch>
        </p:blipFill>
        <p:spPr>
          <a:xfrm>
            <a:off x="6837372" y="4407137"/>
            <a:ext cx="1628955" cy="1212741"/>
          </a:xfrm>
          <a:prstGeom prst="rect">
            <a:avLst/>
          </a:prstGeom>
        </p:spPr>
      </p:pic>
      <p:pic>
        <p:nvPicPr>
          <p:cNvPr id="31" name="Picture 30">
            <a:extLst>
              <a:ext uri="{FF2B5EF4-FFF2-40B4-BE49-F238E27FC236}">
                <a16:creationId xmlns:a16="http://schemas.microsoft.com/office/drawing/2014/main" id="{8393BFD4-261F-FF6F-381B-C246F36CFEAE}"/>
              </a:ext>
            </a:extLst>
          </p:cNvPr>
          <p:cNvPicPr>
            <a:picLocks noChangeAspect="1"/>
          </p:cNvPicPr>
          <p:nvPr/>
        </p:nvPicPr>
        <p:blipFill>
          <a:blip r:embed="rId13"/>
          <a:stretch>
            <a:fillRect/>
          </a:stretch>
        </p:blipFill>
        <p:spPr>
          <a:xfrm>
            <a:off x="6808560" y="5619878"/>
            <a:ext cx="1639619" cy="1220836"/>
          </a:xfrm>
          <a:prstGeom prst="rect">
            <a:avLst/>
          </a:prstGeom>
        </p:spPr>
      </p:pic>
      <p:pic>
        <p:nvPicPr>
          <p:cNvPr id="33" name="Picture 32">
            <a:extLst>
              <a:ext uri="{FF2B5EF4-FFF2-40B4-BE49-F238E27FC236}">
                <a16:creationId xmlns:a16="http://schemas.microsoft.com/office/drawing/2014/main" id="{F74DB97D-F3F7-6B2B-CCDE-81FAC084CA18}"/>
              </a:ext>
            </a:extLst>
          </p:cNvPr>
          <p:cNvPicPr>
            <a:picLocks noChangeAspect="1"/>
          </p:cNvPicPr>
          <p:nvPr/>
        </p:nvPicPr>
        <p:blipFill>
          <a:blip r:embed="rId14"/>
          <a:stretch>
            <a:fillRect/>
          </a:stretch>
        </p:blipFill>
        <p:spPr>
          <a:xfrm>
            <a:off x="8448179" y="4419584"/>
            <a:ext cx="1650997" cy="1200294"/>
          </a:xfrm>
          <a:prstGeom prst="rect">
            <a:avLst/>
          </a:prstGeom>
        </p:spPr>
      </p:pic>
      <p:pic>
        <p:nvPicPr>
          <p:cNvPr id="35" name="Picture 34">
            <a:extLst>
              <a:ext uri="{FF2B5EF4-FFF2-40B4-BE49-F238E27FC236}">
                <a16:creationId xmlns:a16="http://schemas.microsoft.com/office/drawing/2014/main" id="{9C265592-1A31-CA95-B911-E7CA44C5B3B8}"/>
              </a:ext>
            </a:extLst>
          </p:cNvPr>
          <p:cNvPicPr>
            <a:picLocks noChangeAspect="1"/>
          </p:cNvPicPr>
          <p:nvPr/>
        </p:nvPicPr>
        <p:blipFill>
          <a:blip r:embed="rId15"/>
          <a:stretch>
            <a:fillRect/>
          </a:stretch>
        </p:blipFill>
        <p:spPr>
          <a:xfrm>
            <a:off x="8463136" y="5618697"/>
            <a:ext cx="1636040" cy="1230412"/>
          </a:xfrm>
          <a:prstGeom prst="rect">
            <a:avLst/>
          </a:prstGeom>
        </p:spPr>
      </p:pic>
      <p:pic>
        <p:nvPicPr>
          <p:cNvPr id="37" name="Picture 36">
            <a:extLst>
              <a:ext uri="{FF2B5EF4-FFF2-40B4-BE49-F238E27FC236}">
                <a16:creationId xmlns:a16="http://schemas.microsoft.com/office/drawing/2014/main" id="{1A7F3DF0-BC43-9778-8790-4C2D3B1E47CE}"/>
              </a:ext>
            </a:extLst>
          </p:cNvPr>
          <p:cNvPicPr>
            <a:picLocks noChangeAspect="1"/>
          </p:cNvPicPr>
          <p:nvPr/>
        </p:nvPicPr>
        <p:blipFill>
          <a:blip r:embed="rId16"/>
          <a:stretch>
            <a:fillRect/>
          </a:stretch>
        </p:blipFill>
        <p:spPr>
          <a:xfrm>
            <a:off x="10137247" y="4407137"/>
            <a:ext cx="2054753" cy="2398928"/>
          </a:xfrm>
          <a:prstGeom prst="rect">
            <a:avLst/>
          </a:prstGeom>
        </p:spPr>
      </p:pic>
      <p:sp>
        <p:nvSpPr>
          <p:cNvPr id="38" name="Google Shape;144;p19">
            <a:extLst>
              <a:ext uri="{FF2B5EF4-FFF2-40B4-BE49-F238E27FC236}">
                <a16:creationId xmlns:a16="http://schemas.microsoft.com/office/drawing/2014/main" id="{37C39199-8416-5161-CAB8-04A7CF2E7B62}"/>
              </a:ext>
            </a:extLst>
          </p:cNvPr>
          <p:cNvSpPr txBox="1">
            <a:spLocks/>
          </p:cNvSpPr>
          <p:nvPr/>
        </p:nvSpPr>
        <p:spPr>
          <a:xfrm>
            <a:off x="5089964" y="3524363"/>
            <a:ext cx="5110389" cy="800895"/>
          </a:xfrm>
          <a:prstGeom prst="rect">
            <a:avLst/>
          </a:prstGeom>
          <a:noFill/>
          <a:ln>
            <a:noFill/>
          </a:ln>
          <a:effectLst/>
        </p:spPr>
        <p:txBody>
          <a:bodyPr spcFirstLastPara="1" vert="horz" wrap="square" lIns="91425" tIns="45700" rIns="91425" bIns="45700" rtlCol="0" anchor="b" anchorCtr="0">
            <a:normAutofit fontScale="67500" lnSpcReduction="20000"/>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spcBef>
                <a:spcPts val="0"/>
              </a:spcBef>
              <a:buClr>
                <a:schemeClr val="lt1"/>
              </a:buClr>
              <a:buSzPct val="100000"/>
              <a:buFont typeface="Arial Rounded"/>
              <a:buNone/>
            </a:pPr>
            <a:r>
              <a:rPr lang="en-US" sz="5400" b="1" dirty="0">
                <a:latin typeface="+mn-lt"/>
                <a:ea typeface="Arial Rounded"/>
                <a:cs typeface="Calibri" panose="020F0502020204030204" pitchFamily="34" charset="0"/>
                <a:sym typeface="Arial Rounded"/>
              </a:rPr>
              <a:t>IPL ANALYSIS 2008-2019</a:t>
            </a:r>
          </a:p>
        </p:txBody>
      </p:sp>
      <p:pic>
        <p:nvPicPr>
          <p:cNvPr id="2" name="Picture 1">
            <a:extLst>
              <a:ext uri="{FF2B5EF4-FFF2-40B4-BE49-F238E27FC236}">
                <a16:creationId xmlns:a16="http://schemas.microsoft.com/office/drawing/2014/main" id="{B0BBEC72-C61C-D802-3D80-B7F4BFE36FBA}"/>
              </a:ext>
            </a:extLst>
          </p:cNvPr>
          <p:cNvPicPr>
            <a:picLocks noChangeAspect="1"/>
          </p:cNvPicPr>
          <p:nvPr/>
        </p:nvPicPr>
        <p:blipFill>
          <a:blip r:embed="rId4"/>
          <a:stretch>
            <a:fillRect/>
          </a:stretch>
        </p:blipFill>
        <p:spPr>
          <a:xfrm>
            <a:off x="-20425" y="4363212"/>
            <a:ext cx="1698172" cy="1255485"/>
          </a:xfrm>
          <a:prstGeom prst="rect">
            <a:avLst/>
          </a:prstGeom>
        </p:spPr>
      </p:pic>
      <p:pic>
        <p:nvPicPr>
          <p:cNvPr id="3" name="Picture 2">
            <a:extLst>
              <a:ext uri="{FF2B5EF4-FFF2-40B4-BE49-F238E27FC236}">
                <a16:creationId xmlns:a16="http://schemas.microsoft.com/office/drawing/2014/main" id="{A0F98DC5-80BB-BDE2-D708-6907A15C8306}"/>
              </a:ext>
            </a:extLst>
          </p:cNvPr>
          <p:cNvPicPr>
            <a:picLocks noChangeAspect="1"/>
          </p:cNvPicPr>
          <p:nvPr/>
        </p:nvPicPr>
        <p:blipFill>
          <a:blip r:embed="rId7"/>
          <a:stretch>
            <a:fillRect/>
          </a:stretch>
        </p:blipFill>
        <p:spPr>
          <a:xfrm>
            <a:off x="3375919" y="4363212"/>
            <a:ext cx="1723149" cy="1220836"/>
          </a:xfrm>
          <a:prstGeom prst="rect">
            <a:avLst/>
          </a:prstGeom>
        </p:spPr>
      </p:pic>
      <p:pic>
        <p:nvPicPr>
          <p:cNvPr id="5" name="Picture 4">
            <a:extLst>
              <a:ext uri="{FF2B5EF4-FFF2-40B4-BE49-F238E27FC236}">
                <a16:creationId xmlns:a16="http://schemas.microsoft.com/office/drawing/2014/main" id="{334AF78F-C9CF-C215-6157-781F9E7D71B1}"/>
              </a:ext>
            </a:extLst>
          </p:cNvPr>
          <p:cNvPicPr>
            <a:picLocks noChangeAspect="1"/>
          </p:cNvPicPr>
          <p:nvPr/>
        </p:nvPicPr>
        <p:blipFill>
          <a:blip r:embed="rId9"/>
          <a:stretch>
            <a:fillRect/>
          </a:stretch>
        </p:blipFill>
        <p:spPr>
          <a:xfrm>
            <a:off x="5130368" y="4360527"/>
            <a:ext cx="1639620" cy="1220836"/>
          </a:xfrm>
          <a:prstGeom prst="rect">
            <a:avLst/>
          </a:prstGeom>
        </p:spPr>
      </p:pic>
      <p:pic>
        <p:nvPicPr>
          <p:cNvPr id="7" name="Picture 6">
            <a:extLst>
              <a:ext uri="{FF2B5EF4-FFF2-40B4-BE49-F238E27FC236}">
                <a16:creationId xmlns:a16="http://schemas.microsoft.com/office/drawing/2014/main" id="{BE55C30A-A523-261B-FC35-EEB61AF6E93E}"/>
              </a:ext>
            </a:extLst>
          </p:cNvPr>
          <p:cNvPicPr>
            <a:picLocks noChangeAspect="1"/>
          </p:cNvPicPr>
          <p:nvPr/>
        </p:nvPicPr>
        <p:blipFill>
          <a:blip r:embed="rId10"/>
          <a:stretch>
            <a:fillRect/>
          </a:stretch>
        </p:blipFill>
        <p:spPr>
          <a:xfrm>
            <a:off x="1677747" y="4363212"/>
            <a:ext cx="1698172" cy="1255485"/>
          </a:xfrm>
          <a:prstGeom prst="rect">
            <a:avLst/>
          </a:prstGeom>
        </p:spPr>
      </p:pic>
      <p:pic>
        <p:nvPicPr>
          <p:cNvPr id="9" name="Picture 8">
            <a:extLst>
              <a:ext uri="{FF2B5EF4-FFF2-40B4-BE49-F238E27FC236}">
                <a16:creationId xmlns:a16="http://schemas.microsoft.com/office/drawing/2014/main" id="{C4E478BB-A575-CE12-610D-3571A3A82ECC}"/>
              </a:ext>
            </a:extLst>
          </p:cNvPr>
          <p:cNvPicPr>
            <a:picLocks noChangeAspect="1"/>
          </p:cNvPicPr>
          <p:nvPr/>
        </p:nvPicPr>
        <p:blipFill>
          <a:blip r:embed="rId12"/>
          <a:stretch>
            <a:fillRect/>
          </a:stretch>
        </p:blipFill>
        <p:spPr>
          <a:xfrm>
            <a:off x="6819224" y="4360527"/>
            <a:ext cx="1628955" cy="1212741"/>
          </a:xfrm>
          <a:prstGeom prst="rect">
            <a:avLst/>
          </a:prstGeom>
        </p:spPr>
      </p:pic>
      <p:pic>
        <p:nvPicPr>
          <p:cNvPr id="11" name="Picture 10">
            <a:extLst>
              <a:ext uri="{FF2B5EF4-FFF2-40B4-BE49-F238E27FC236}">
                <a16:creationId xmlns:a16="http://schemas.microsoft.com/office/drawing/2014/main" id="{11345D11-BDB7-12A8-62A2-A810B9B228AC}"/>
              </a:ext>
            </a:extLst>
          </p:cNvPr>
          <p:cNvPicPr>
            <a:picLocks noChangeAspect="1"/>
          </p:cNvPicPr>
          <p:nvPr/>
        </p:nvPicPr>
        <p:blipFill>
          <a:blip r:embed="rId5"/>
          <a:stretch>
            <a:fillRect/>
          </a:stretch>
        </p:blipFill>
        <p:spPr>
          <a:xfrm>
            <a:off x="0" y="5682345"/>
            <a:ext cx="1698172" cy="1132115"/>
          </a:xfrm>
          <a:prstGeom prst="rect">
            <a:avLst/>
          </a:prstGeom>
        </p:spPr>
      </p:pic>
      <p:pic>
        <p:nvPicPr>
          <p:cNvPr id="13" name="Picture 12">
            <a:extLst>
              <a:ext uri="{FF2B5EF4-FFF2-40B4-BE49-F238E27FC236}">
                <a16:creationId xmlns:a16="http://schemas.microsoft.com/office/drawing/2014/main" id="{65C6995F-9BE1-805B-67E8-F65681C5A1F3}"/>
              </a:ext>
            </a:extLst>
          </p:cNvPr>
          <p:cNvPicPr>
            <a:picLocks noChangeAspect="1"/>
          </p:cNvPicPr>
          <p:nvPr/>
        </p:nvPicPr>
        <p:blipFill>
          <a:blip r:embed="rId6"/>
          <a:stretch>
            <a:fillRect/>
          </a:stretch>
        </p:blipFill>
        <p:spPr>
          <a:xfrm>
            <a:off x="3394068" y="5615833"/>
            <a:ext cx="1698172" cy="1181341"/>
          </a:xfrm>
          <a:prstGeom prst="rect">
            <a:avLst/>
          </a:prstGeom>
        </p:spPr>
      </p:pic>
      <p:pic>
        <p:nvPicPr>
          <p:cNvPr id="15" name="Picture 14">
            <a:extLst>
              <a:ext uri="{FF2B5EF4-FFF2-40B4-BE49-F238E27FC236}">
                <a16:creationId xmlns:a16="http://schemas.microsoft.com/office/drawing/2014/main" id="{133252A9-887F-CE60-BF24-ABF40D75724A}"/>
              </a:ext>
            </a:extLst>
          </p:cNvPr>
          <p:cNvPicPr>
            <a:picLocks noChangeAspect="1"/>
          </p:cNvPicPr>
          <p:nvPr/>
        </p:nvPicPr>
        <p:blipFill>
          <a:blip r:embed="rId8"/>
          <a:stretch>
            <a:fillRect/>
          </a:stretch>
        </p:blipFill>
        <p:spPr>
          <a:xfrm>
            <a:off x="5089964" y="5615832"/>
            <a:ext cx="1698172" cy="1189736"/>
          </a:xfrm>
          <a:prstGeom prst="rect">
            <a:avLst/>
          </a:prstGeom>
        </p:spPr>
      </p:pic>
      <p:pic>
        <p:nvPicPr>
          <p:cNvPr id="17" name="Picture 16">
            <a:extLst>
              <a:ext uri="{FF2B5EF4-FFF2-40B4-BE49-F238E27FC236}">
                <a16:creationId xmlns:a16="http://schemas.microsoft.com/office/drawing/2014/main" id="{E0C31238-BEB4-F518-6B32-92C7DFDB8112}"/>
              </a:ext>
            </a:extLst>
          </p:cNvPr>
          <p:cNvPicPr>
            <a:picLocks noChangeAspect="1"/>
          </p:cNvPicPr>
          <p:nvPr/>
        </p:nvPicPr>
        <p:blipFill>
          <a:blip r:embed="rId11"/>
          <a:stretch>
            <a:fillRect/>
          </a:stretch>
        </p:blipFill>
        <p:spPr>
          <a:xfrm>
            <a:off x="1698171" y="5621767"/>
            <a:ext cx="1698172" cy="1140759"/>
          </a:xfrm>
          <a:prstGeom prst="rect">
            <a:avLst/>
          </a:prstGeom>
        </p:spPr>
      </p:pic>
      <p:pic>
        <p:nvPicPr>
          <p:cNvPr id="26" name="Picture 25">
            <a:extLst>
              <a:ext uri="{FF2B5EF4-FFF2-40B4-BE49-F238E27FC236}">
                <a16:creationId xmlns:a16="http://schemas.microsoft.com/office/drawing/2014/main" id="{5D9309D2-F8B6-5CD5-4D54-286C6D7882B5}"/>
              </a:ext>
            </a:extLst>
          </p:cNvPr>
          <p:cNvPicPr>
            <a:picLocks noChangeAspect="1"/>
          </p:cNvPicPr>
          <p:nvPr/>
        </p:nvPicPr>
        <p:blipFill>
          <a:blip r:embed="rId14"/>
          <a:stretch>
            <a:fillRect/>
          </a:stretch>
        </p:blipFill>
        <p:spPr>
          <a:xfrm>
            <a:off x="8448179" y="4376044"/>
            <a:ext cx="1650997" cy="1200294"/>
          </a:xfrm>
          <a:prstGeom prst="rect">
            <a:avLst/>
          </a:prstGeom>
        </p:spPr>
      </p:pic>
      <p:pic>
        <p:nvPicPr>
          <p:cNvPr id="27" name="Picture 26">
            <a:extLst>
              <a:ext uri="{FF2B5EF4-FFF2-40B4-BE49-F238E27FC236}">
                <a16:creationId xmlns:a16="http://schemas.microsoft.com/office/drawing/2014/main" id="{BAEC4C5A-B44A-7711-C456-DF647CEA3B1D}"/>
              </a:ext>
            </a:extLst>
          </p:cNvPr>
          <p:cNvPicPr>
            <a:picLocks noChangeAspect="1"/>
          </p:cNvPicPr>
          <p:nvPr/>
        </p:nvPicPr>
        <p:blipFill>
          <a:blip r:embed="rId4"/>
          <a:stretch>
            <a:fillRect/>
          </a:stretch>
        </p:blipFill>
        <p:spPr>
          <a:xfrm>
            <a:off x="-20425" y="4319672"/>
            <a:ext cx="1698172" cy="1255485"/>
          </a:xfrm>
          <a:prstGeom prst="rect">
            <a:avLst/>
          </a:prstGeom>
        </p:spPr>
      </p:pic>
      <p:pic>
        <p:nvPicPr>
          <p:cNvPr id="28" name="Picture 27">
            <a:extLst>
              <a:ext uri="{FF2B5EF4-FFF2-40B4-BE49-F238E27FC236}">
                <a16:creationId xmlns:a16="http://schemas.microsoft.com/office/drawing/2014/main" id="{621DF190-9518-1986-E3AA-C19F9BCA5C3F}"/>
              </a:ext>
            </a:extLst>
          </p:cNvPr>
          <p:cNvPicPr>
            <a:picLocks noChangeAspect="1"/>
          </p:cNvPicPr>
          <p:nvPr/>
        </p:nvPicPr>
        <p:blipFill>
          <a:blip r:embed="rId7"/>
          <a:stretch>
            <a:fillRect/>
          </a:stretch>
        </p:blipFill>
        <p:spPr>
          <a:xfrm>
            <a:off x="3375919" y="4319672"/>
            <a:ext cx="1723149" cy="1220836"/>
          </a:xfrm>
          <a:prstGeom prst="rect">
            <a:avLst/>
          </a:prstGeom>
        </p:spPr>
      </p:pic>
      <p:pic>
        <p:nvPicPr>
          <p:cNvPr id="30" name="Picture 29">
            <a:extLst>
              <a:ext uri="{FF2B5EF4-FFF2-40B4-BE49-F238E27FC236}">
                <a16:creationId xmlns:a16="http://schemas.microsoft.com/office/drawing/2014/main" id="{98A04252-70D2-D32E-2BCF-C04394E5BE53}"/>
              </a:ext>
            </a:extLst>
          </p:cNvPr>
          <p:cNvPicPr>
            <a:picLocks noChangeAspect="1"/>
          </p:cNvPicPr>
          <p:nvPr/>
        </p:nvPicPr>
        <p:blipFill>
          <a:blip r:embed="rId9"/>
          <a:stretch>
            <a:fillRect/>
          </a:stretch>
        </p:blipFill>
        <p:spPr>
          <a:xfrm>
            <a:off x="5130368" y="4316987"/>
            <a:ext cx="1639620" cy="1220836"/>
          </a:xfrm>
          <a:prstGeom prst="rect">
            <a:avLst/>
          </a:prstGeom>
        </p:spPr>
      </p:pic>
      <p:pic>
        <p:nvPicPr>
          <p:cNvPr id="32" name="Picture 31">
            <a:extLst>
              <a:ext uri="{FF2B5EF4-FFF2-40B4-BE49-F238E27FC236}">
                <a16:creationId xmlns:a16="http://schemas.microsoft.com/office/drawing/2014/main" id="{6D7B4147-BC9E-C7C6-9D64-BC31F6F2BB7C}"/>
              </a:ext>
            </a:extLst>
          </p:cNvPr>
          <p:cNvPicPr>
            <a:picLocks noChangeAspect="1"/>
          </p:cNvPicPr>
          <p:nvPr/>
        </p:nvPicPr>
        <p:blipFill>
          <a:blip r:embed="rId10"/>
          <a:stretch>
            <a:fillRect/>
          </a:stretch>
        </p:blipFill>
        <p:spPr>
          <a:xfrm>
            <a:off x="1677747" y="4319672"/>
            <a:ext cx="1698172" cy="1255485"/>
          </a:xfrm>
          <a:prstGeom prst="rect">
            <a:avLst/>
          </a:prstGeom>
        </p:spPr>
      </p:pic>
      <p:pic>
        <p:nvPicPr>
          <p:cNvPr id="34" name="Picture 33">
            <a:extLst>
              <a:ext uri="{FF2B5EF4-FFF2-40B4-BE49-F238E27FC236}">
                <a16:creationId xmlns:a16="http://schemas.microsoft.com/office/drawing/2014/main" id="{D0F43508-1948-1396-E26D-0C9822C23407}"/>
              </a:ext>
            </a:extLst>
          </p:cNvPr>
          <p:cNvPicPr>
            <a:picLocks noChangeAspect="1"/>
          </p:cNvPicPr>
          <p:nvPr/>
        </p:nvPicPr>
        <p:blipFill>
          <a:blip r:embed="rId12"/>
          <a:stretch>
            <a:fillRect/>
          </a:stretch>
        </p:blipFill>
        <p:spPr>
          <a:xfrm>
            <a:off x="6819224" y="4316987"/>
            <a:ext cx="1628955" cy="12127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4AE9AEAC-7371-0737-94DC-6ED4F756BCA4}"/>
              </a:ext>
            </a:extLst>
          </p:cNvPr>
          <p:cNvPicPr>
            <a:picLocks noChangeAspect="1"/>
          </p:cNvPicPr>
          <p:nvPr/>
        </p:nvPicPr>
        <p:blipFill>
          <a:blip r:embed="rId3"/>
          <a:stretch>
            <a:fillRect/>
          </a:stretch>
        </p:blipFill>
        <p:spPr>
          <a:xfrm>
            <a:off x="4325256" y="0"/>
            <a:ext cx="4325256" cy="732168"/>
          </a:xfrm>
          <a:prstGeom prst="rect">
            <a:avLst/>
          </a:prstGeom>
        </p:spPr>
      </p:pic>
      <p:pic>
        <p:nvPicPr>
          <p:cNvPr id="7" name="Picture 6">
            <a:extLst>
              <a:ext uri="{FF2B5EF4-FFF2-40B4-BE49-F238E27FC236}">
                <a16:creationId xmlns:a16="http://schemas.microsoft.com/office/drawing/2014/main" id="{16F49421-54EE-256E-0FF5-9EC9FEC47444}"/>
              </a:ext>
            </a:extLst>
          </p:cNvPr>
          <p:cNvPicPr>
            <a:picLocks noChangeAspect="1"/>
          </p:cNvPicPr>
          <p:nvPr/>
        </p:nvPicPr>
        <p:blipFill>
          <a:blip r:embed="rId4"/>
          <a:stretch>
            <a:fillRect/>
          </a:stretch>
        </p:blipFill>
        <p:spPr>
          <a:xfrm>
            <a:off x="0" y="10139"/>
            <a:ext cx="4325256" cy="722029"/>
          </a:xfrm>
          <a:prstGeom prst="rect">
            <a:avLst/>
          </a:prstGeom>
        </p:spPr>
      </p:pic>
      <p:pic>
        <p:nvPicPr>
          <p:cNvPr id="3" name="Picture 2">
            <a:extLst>
              <a:ext uri="{FF2B5EF4-FFF2-40B4-BE49-F238E27FC236}">
                <a16:creationId xmlns:a16="http://schemas.microsoft.com/office/drawing/2014/main" id="{B3489C19-943E-7323-F66F-1F626C1A8FA3}"/>
              </a:ext>
            </a:extLst>
          </p:cNvPr>
          <p:cNvPicPr>
            <a:picLocks noChangeAspect="1"/>
          </p:cNvPicPr>
          <p:nvPr/>
        </p:nvPicPr>
        <p:blipFill>
          <a:blip r:embed="rId5"/>
          <a:stretch>
            <a:fillRect/>
          </a:stretch>
        </p:blipFill>
        <p:spPr>
          <a:xfrm>
            <a:off x="0" y="897657"/>
            <a:ext cx="12191999" cy="5728226"/>
          </a:xfrm>
          <a:prstGeom prst="rect">
            <a:avLst/>
          </a:prstGeom>
        </p:spPr>
      </p:pic>
      <p:pic>
        <p:nvPicPr>
          <p:cNvPr id="6" name="Picture 5">
            <a:extLst>
              <a:ext uri="{FF2B5EF4-FFF2-40B4-BE49-F238E27FC236}">
                <a16:creationId xmlns:a16="http://schemas.microsoft.com/office/drawing/2014/main" id="{D063C40D-AB2C-771F-5CF2-2CEA97C43590}"/>
              </a:ext>
            </a:extLst>
          </p:cNvPr>
          <p:cNvPicPr>
            <a:picLocks noChangeAspect="1"/>
          </p:cNvPicPr>
          <p:nvPr/>
        </p:nvPicPr>
        <p:blipFill>
          <a:blip r:embed="rId6"/>
          <a:stretch>
            <a:fillRect/>
          </a:stretch>
        </p:blipFill>
        <p:spPr>
          <a:xfrm>
            <a:off x="8627959" y="0"/>
            <a:ext cx="3564040" cy="865297"/>
          </a:xfrm>
          <a:prstGeom prst="rect">
            <a:avLst/>
          </a:prstGeom>
        </p:spPr>
      </p:pic>
    </p:spTree>
    <p:extLst>
      <p:ext uri="{BB962C8B-B14F-4D97-AF65-F5344CB8AC3E}">
        <p14:creationId xmlns:p14="http://schemas.microsoft.com/office/powerpoint/2010/main" val="11026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3" name="Picture 2">
            <a:extLst>
              <a:ext uri="{FF2B5EF4-FFF2-40B4-BE49-F238E27FC236}">
                <a16:creationId xmlns:a16="http://schemas.microsoft.com/office/drawing/2014/main" id="{533A2451-6C6C-3C19-C5F0-3E6467A66680}"/>
              </a:ext>
            </a:extLst>
          </p:cNvPr>
          <p:cNvPicPr>
            <a:picLocks noChangeAspect="1"/>
          </p:cNvPicPr>
          <p:nvPr/>
        </p:nvPicPr>
        <p:blipFill>
          <a:blip r:embed="rId3"/>
          <a:stretch>
            <a:fillRect/>
          </a:stretch>
        </p:blipFill>
        <p:spPr>
          <a:xfrm>
            <a:off x="0" y="814964"/>
            <a:ext cx="12192000" cy="5943645"/>
          </a:xfrm>
          <a:prstGeom prst="rect">
            <a:avLst/>
          </a:prstGeom>
        </p:spPr>
      </p:pic>
      <p:sp>
        <p:nvSpPr>
          <p:cNvPr id="6" name="TextBox 5">
            <a:extLst>
              <a:ext uri="{FF2B5EF4-FFF2-40B4-BE49-F238E27FC236}">
                <a16:creationId xmlns:a16="http://schemas.microsoft.com/office/drawing/2014/main" id="{CBBB0A38-7BBE-A172-99F4-D7806FED0C2A}"/>
              </a:ext>
            </a:extLst>
          </p:cNvPr>
          <p:cNvSpPr txBox="1"/>
          <p:nvPr/>
        </p:nvSpPr>
        <p:spPr>
          <a:xfrm>
            <a:off x="3045902" y="291548"/>
            <a:ext cx="6100196" cy="369332"/>
          </a:xfrm>
          <a:prstGeom prst="rect">
            <a:avLst/>
          </a:prstGeom>
          <a:noFill/>
        </p:spPr>
        <p:txBody>
          <a:bodyPr wrap="none" rtlCol="0">
            <a:spAutoFit/>
          </a:bodyPr>
          <a:lstStyle/>
          <a:p>
            <a:r>
              <a:rPr lang="en-US" b="1" dirty="0"/>
              <a:t>CATEGORY OF BOWLERS AND OVERALL WICKETS TAKEN IN IPL</a:t>
            </a:r>
            <a:endParaRPr lang="en-PK" b="1" dirty="0"/>
          </a:p>
        </p:txBody>
      </p:sp>
      <p:pic>
        <p:nvPicPr>
          <p:cNvPr id="9" name="Picture 8">
            <a:extLst>
              <a:ext uri="{FF2B5EF4-FFF2-40B4-BE49-F238E27FC236}">
                <a16:creationId xmlns:a16="http://schemas.microsoft.com/office/drawing/2014/main" id="{F67FF692-C158-8937-1C1D-5BAEA6624436}"/>
              </a:ext>
            </a:extLst>
          </p:cNvPr>
          <p:cNvPicPr>
            <a:picLocks noChangeAspect="1"/>
          </p:cNvPicPr>
          <p:nvPr/>
        </p:nvPicPr>
        <p:blipFill>
          <a:blip r:embed="rId4"/>
          <a:stretch>
            <a:fillRect/>
          </a:stretch>
        </p:blipFill>
        <p:spPr>
          <a:xfrm>
            <a:off x="6438097" y="2250085"/>
            <a:ext cx="5753903" cy="1324160"/>
          </a:xfrm>
          <a:prstGeom prst="rect">
            <a:avLst/>
          </a:prstGeom>
        </p:spPr>
      </p:pic>
    </p:spTree>
    <p:extLst>
      <p:ext uri="{BB962C8B-B14F-4D97-AF65-F5344CB8AC3E}">
        <p14:creationId xmlns:p14="http://schemas.microsoft.com/office/powerpoint/2010/main" val="79061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9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4" name="Picture 3">
            <a:extLst>
              <a:ext uri="{FF2B5EF4-FFF2-40B4-BE49-F238E27FC236}">
                <a16:creationId xmlns:a16="http://schemas.microsoft.com/office/drawing/2014/main" id="{A15B84F3-0BDE-D540-BD9F-CCD72AA3168E}"/>
              </a:ext>
            </a:extLst>
          </p:cNvPr>
          <p:cNvPicPr>
            <a:picLocks noChangeAspect="1"/>
          </p:cNvPicPr>
          <p:nvPr/>
        </p:nvPicPr>
        <p:blipFill>
          <a:blip r:embed="rId3"/>
          <a:stretch>
            <a:fillRect/>
          </a:stretch>
        </p:blipFill>
        <p:spPr>
          <a:xfrm>
            <a:off x="0" y="-1"/>
            <a:ext cx="5673649" cy="808383"/>
          </a:xfrm>
          <a:prstGeom prst="rect">
            <a:avLst/>
          </a:prstGeom>
        </p:spPr>
      </p:pic>
      <p:pic>
        <p:nvPicPr>
          <p:cNvPr id="14" name="Picture 13">
            <a:extLst>
              <a:ext uri="{FF2B5EF4-FFF2-40B4-BE49-F238E27FC236}">
                <a16:creationId xmlns:a16="http://schemas.microsoft.com/office/drawing/2014/main" id="{8158A2B3-B3A2-69B8-2AC8-CB588A5B0D6A}"/>
              </a:ext>
            </a:extLst>
          </p:cNvPr>
          <p:cNvPicPr>
            <a:picLocks noChangeAspect="1"/>
          </p:cNvPicPr>
          <p:nvPr/>
        </p:nvPicPr>
        <p:blipFill>
          <a:blip r:embed="rId4"/>
          <a:stretch>
            <a:fillRect/>
          </a:stretch>
        </p:blipFill>
        <p:spPr>
          <a:xfrm>
            <a:off x="0" y="808382"/>
            <a:ext cx="12192000" cy="5830957"/>
          </a:xfrm>
          <a:prstGeom prst="rect">
            <a:avLst/>
          </a:prstGeom>
        </p:spPr>
      </p:pic>
      <p:pic>
        <p:nvPicPr>
          <p:cNvPr id="3" name="Picture 2">
            <a:extLst>
              <a:ext uri="{FF2B5EF4-FFF2-40B4-BE49-F238E27FC236}">
                <a16:creationId xmlns:a16="http://schemas.microsoft.com/office/drawing/2014/main" id="{24739CA7-5C71-F851-FEFB-92FF1BE576D0}"/>
              </a:ext>
            </a:extLst>
          </p:cNvPr>
          <p:cNvPicPr>
            <a:picLocks noChangeAspect="1"/>
          </p:cNvPicPr>
          <p:nvPr/>
        </p:nvPicPr>
        <p:blipFill>
          <a:blip r:embed="rId5"/>
          <a:stretch>
            <a:fillRect/>
          </a:stretch>
        </p:blipFill>
        <p:spPr>
          <a:xfrm>
            <a:off x="5673649" y="0"/>
            <a:ext cx="6518351" cy="1027043"/>
          </a:xfrm>
          <a:prstGeom prst="rect">
            <a:avLst/>
          </a:prstGeom>
        </p:spPr>
      </p:pic>
    </p:spTree>
    <p:extLst>
      <p:ext uri="{BB962C8B-B14F-4D97-AF65-F5344CB8AC3E}">
        <p14:creationId xmlns:p14="http://schemas.microsoft.com/office/powerpoint/2010/main" val="39789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9"/>
                                          </p:stCondLst>
                                        </p:cTn>
                                        <p:tgtEl>
                                          <p:spTgt spid="4"/>
                                        </p:tgtEl>
                                        <p:attrNameLst>
                                          <p:attrName>style.visibility</p:attrName>
                                        </p:attrNameLst>
                                      </p:cBhvr>
                                      <p:to>
                                        <p:strVal val="visible"/>
                                      </p:to>
                                    </p:set>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4" name="Picture 3">
            <a:extLst>
              <a:ext uri="{FF2B5EF4-FFF2-40B4-BE49-F238E27FC236}">
                <a16:creationId xmlns:a16="http://schemas.microsoft.com/office/drawing/2014/main" id="{A15B84F3-0BDE-D540-BD9F-CCD72AA3168E}"/>
              </a:ext>
            </a:extLst>
          </p:cNvPr>
          <p:cNvPicPr>
            <a:picLocks noChangeAspect="1"/>
          </p:cNvPicPr>
          <p:nvPr/>
        </p:nvPicPr>
        <p:blipFill>
          <a:blip r:embed="rId3"/>
          <a:stretch>
            <a:fillRect/>
          </a:stretch>
        </p:blipFill>
        <p:spPr>
          <a:xfrm>
            <a:off x="0" y="-1"/>
            <a:ext cx="5673649" cy="808383"/>
          </a:xfrm>
          <a:prstGeom prst="rect">
            <a:avLst/>
          </a:prstGeom>
        </p:spPr>
      </p:pic>
      <p:pic>
        <p:nvPicPr>
          <p:cNvPr id="3" name="Picture 2">
            <a:extLst>
              <a:ext uri="{FF2B5EF4-FFF2-40B4-BE49-F238E27FC236}">
                <a16:creationId xmlns:a16="http://schemas.microsoft.com/office/drawing/2014/main" id="{DA56126D-DB95-3CFF-1B1B-BB7BE26FEC0E}"/>
              </a:ext>
            </a:extLst>
          </p:cNvPr>
          <p:cNvPicPr>
            <a:picLocks noChangeAspect="1"/>
          </p:cNvPicPr>
          <p:nvPr/>
        </p:nvPicPr>
        <p:blipFill>
          <a:blip r:embed="rId4"/>
          <a:stretch>
            <a:fillRect/>
          </a:stretch>
        </p:blipFill>
        <p:spPr>
          <a:xfrm>
            <a:off x="0" y="715617"/>
            <a:ext cx="12192000" cy="6042992"/>
          </a:xfrm>
          <a:prstGeom prst="rect">
            <a:avLst/>
          </a:prstGeom>
        </p:spPr>
      </p:pic>
      <p:pic>
        <p:nvPicPr>
          <p:cNvPr id="2" name="Picture 1">
            <a:extLst>
              <a:ext uri="{FF2B5EF4-FFF2-40B4-BE49-F238E27FC236}">
                <a16:creationId xmlns:a16="http://schemas.microsoft.com/office/drawing/2014/main" id="{E07B9749-F252-8179-2120-2F17EB1A86CA}"/>
              </a:ext>
            </a:extLst>
          </p:cNvPr>
          <p:cNvPicPr>
            <a:picLocks noChangeAspect="1"/>
          </p:cNvPicPr>
          <p:nvPr/>
        </p:nvPicPr>
        <p:blipFill>
          <a:blip r:embed="rId5"/>
          <a:stretch>
            <a:fillRect/>
          </a:stretch>
        </p:blipFill>
        <p:spPr>
          <a:xfrm>
            <a:off x="5673649" y="-1"/>
            <a:ext cx="6518351" cy="1041009"/>
          </a:xfrm>
          <a:prstGeom prst="rect">
            <a:avLst/>
          </a:prstGeom>
        </p:spPr>
      </p:pic>
    </p:spTree>
    <p:extLst>
      <p:ext uri="{BB962C8B-B14F-4D97-AF65-F5344CB8AC3E}">
        <p14:creationId xmlns:p14="http://schemas.microsoft.com/office/powerpoint/2010/main" val="26987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4" name="Picture 3">
            <a:extLst>
              <a:ext uri="{FF2B5EF4-FFF2-40B4-BE49-F238E27FC236}">
                <a16:creationId xmlns:a16="http://schemas.microsoft.com/office/drawing/2014/main" id="{A15B84F3-0BDE-D540-BD9F-CCD72AA3168E}"/>
              </a:ext>
            </a:extLst>
          </p:cNvPr>
          <p:cNvPicPr>
            <a:picLocks noChangeAspect="1"/>
          </p:cNvPicPr>
          <p:nvPr/>
        </p:nvPicPr>
        <p:blipFill>
          <a:blip r:embed="rId3"/>
          <a:stretch>
            <a:fillRect/>
          </a:stretch>
        </p:blipFill>
        <p:spPr>
          <a:xfrm>
            <a:off x="0" y="-1"/>
            <a:ext cx="5673649" cy="808383"/>
          </a:xfrm>
          <a:prstGeom prst="rect">
            <a:avLst/>
          </a:prstGeom>
        </p:spPr>
      </p:pic>
      <p:pic>
        <p:nvPicPr>
          <p:cNvPr id="5" name="Picture 4">
            <a:extLst>
              <a:ext uri="{FF2B5EF4-FFF2-40B4-BE49-F238E27FC236}">
                <a16:creationId xmlns:a16="http://schemas.microsoft.com/office/drawing/2014/main" id="{53438368-AC0F-BB61-D675-A985F1879689}"/>
              </a:ext>
            </a:extLst>
          </p:cNvPr>
          <p:cNvPicPr>
            <a:picLocks noChangeAspect="1"/>
          </p:cNvPicPr>
          <p:nvPr/>
        </p:nvPicPr>
        <p:blipFill>
          <a:blip r:embed="rId4"/>
          <a:stretch>
            <a:fillRect/>
          </a:stretch>
        </p:blipFill>
        <p:spPr>
          <a:xfrm>
            <a:off x="0" y="711350"/>
            <a:ext cx="12192000" cy="5954493"/>
          </a:xfrm>
          <a:prstGeom prst="rect">
            <a:avLst/>
          </a:prstGeom>
        </p:spPr>
      </p:pic>
      <p:pic>
        <p:nvPicPr>
          <p:cNvPr id="2" name="Picture 1">
            <a:extLst>
              <a:ext uri="{FF2B5EF4-FFF2-40B4-BE49-F238E27FC236}">
                <a16:creationId xmlns:a16="http://schemas.microsoft.com/office/drawing/2014/main" id="{805CAB16-99D7-1252-272E-B8B6F74F302F}"/>
              </a:ext>
            </a:extLst>
          </p:cNvPr>
          <p:cNvPicPr>
            <a:picLocks noChangeAspect="1"/>
          </p:cNvPicPr>
          <p:nvPr/>
        </p:nvPicPr>
        <p:blipFill>
          <a:blip r:embed="rId5"/>
          <a:stretch>
            <a:fillRect/>
          </a:stretch>
        </p:blipFill>
        <p:spPr>
          <a:xfrm>
            <a:off x="5673649" y="-1"/>
            <a:ext cx="6518351" cy="1041009"/>
          </a:xfrm>
          <a:prstGeom prst="rect">
            <a:avLst/>
          </a:prstGeom>
        </p:spPr>
      </p:pic>
    </p:spTree>
    <p:extLst>
      <p:ext uri="{BB962C8B-B14F-4D97-AF65-F5344CB8AC3E}">
        <p14:creationId xmlns:p14="http://schemas.microsoft.com/office/powerpoint/2010/main" val="336242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4" name="Picture 3">
            <a:extLst>
              <a:ext uri="{FF2B5EF4-FFF2-40B4-BE49-F238E27FC236}">
                <a16:creationId xmlns:a16="http://schemas.microsoft.com/office/drawing/2014/main" id="{A15B84F3-0BDE-D540-BD9F-CCD72AA3168E}"/>
              </a:ext>
            </a:extLst>
          </p:cNvPr>
          <p:cNvPicPr>
            <a:picLocks noChangeAspect="1"/>
          </p:cNvPicPr>
          <p:nvPr/>
        </p:nvPicPr>
        <p:blipFill>
          <a:blip r:embed="rId3"/>
          <a:stretch>
            <a:fillRect/>
          </a:stretch>
        </p:blipFill>
        <p:spPr>
          <a:xfrm>
            <a:off x="1" y="-1"/>
            <a:ext cx="4598504" cy="808383"/>
          </a:xfrm>
          <a:prstGeom prst="rect">
            <a:avLst/>
          </a:prstGeom>
        </p:spPr>
      </p:pic>
      <p:pic>
        <p:nvPicPr>
          <p:cNvPr id="3" name="Picture 2">
            <a:extLst>
              <a:ext uri="{FF2B5EF4-FFF2-40B4-BE49-F238E27FC236}">
                <a16:creationId xmlns:a16="http://schemas.microsoft.com/office/drawing/2014/main" id="{E221B804-175B-2FB6-C5F1-4197D827EDBE}"/>
              </a:ext>
            </a:extLst>
          </p:cNvPr>
          <p:cNvPicPr>
            <a:picLocks noChangeAspect="1"/>
          </p:cNvPicPr>
          <p:nvPr/>
        </p:nvPicPr>
        <p:blipFill>
          <a:blip r:embed="rId4"/>
          <a:stretch>
            <a:fillRect/>
          </a:stretch>
        </p:blipFill>
        <p:spPr>
          <a:xfrm>
            <a:off x="14970" y="707624"/>
            <a:ext cx="12177029" cy="6017459"/>
          </a:xfrm>
          <a:prstGeom prst="rect">
            <a:avLst/>
          </a:prstGeom>
        </p:spPr>
      </p:pic>
      <p:pic>
        <p:nvPicPr>
          <p:cNvPr id="9" name="Picture 8">
            <a:extLst>
              <a:ext uri="{FF2B5EF4-FFF2-40B4-BE49-F238E27FC236}">
                <a16:creationId xmlns:a16="http://schemas.microsoft.com/office/drawing/2014/main" id="{9D1AFF15-D2FB-E287-47E1-F73E77B9493E}"/>
              </a:ext>
            </a:extLst>
          </p:cNvPr>
          <p:cNvPicPr>
            <a:picLocks noChangeAspect="1"/>
          </p:cNvPicPr>
          <p:nvPr/>
        </p:nvPicPr>
        <p:blipFill>
          <a:blip r:embed="rId5"/>
          <a:stretch>
            <a:fillRect/>
          </a:stretch>
        </p:blipFill>
        <p:spPr>
          <a:xfrm>
            <a:off x="4613474" y="-1"/>
            <a:ext cx="4073860" cy="707624"/>
          </a:xfrm>
          <a:prstGeom prst="rect">
            <a:avLst/>
          </a:prstGeom>
        </p:spPr>
      </p:pic>
      <p:pic>
        <p:nvPicPr>
          <p:cNvPr id="11" name="Picture 10">
            <a:extLst>
              <a:ext uri="{FF2B5EF4-FFF2-40B4-BE49-F238E27FC236}">
                <a16:creationId xmlns:a16="http://schemas.microsoft.com/office/drawing/2014/main" id="{3DD35458-1A61-5F1B-B86E-28D5698F7C17}"/>
              </a:ext>
            </a:extLst>
          </p:cNvPr>
          <p:cNvPicPr>
            <a:picLocks noChangeAspect="1"/>
          </p:cNvPicPr>
          <p:nvPr/>
        </p:nvPicPr>
        <p:blipFill>
          <a:blip r:embed="rId6"/>
          <a:stretch>
            <a:fillRect/>
          </a:stretch>
        </p:blipFill>
        <p:spPr>
          <a:xfrm>
            <a:off x="8702303" y="-1"/>
            <a:ext cx="3489697" cy="707624"/>
          </a:xfrm>
          <a:prstGeom prst="rect">
            <a:avLst/>
          </a:prstGeom>
        </p:spPr>
      </p:pic>
      <p:pic>
        <p:nvPicPr>
          <p:cNvPr id="5" name="Picture 4">
            <a:extLst>
              <a:ext uri="{FF2B5EF4-FFF2-40B4-BE49-F238E27FC236}">
                <a16:creationId xmlns:a16="http://schemas.microsoft.com/office/drawing/2014/main" id="{EA134313-93CA-5792-E953-BBBBAF2D1FE3}"/>
              </a:ext>
            </a:extLst>
          </p:cNvPr>
          <p:cNvPicPr>
            <a:picLocks noChangeAspect="1"/>
          </p:cNvPicPr>
          <p:nvPr/>
        </p:nvPicPr>
        <p:blipFill>
          <a:blip r:embed="rId7"/>
          <a:stretch>
            <a:fillRect/>
          </a:stretch>
        </p:blipFill>
        <p:spPr>
          <a:xfrm>
            <a:off x="14969" y="707623"/>
            <a:ext cx="2418742" cy="493066"/>
          </a:xfrm>
          <a:prstGeom prst="rect">
            <a:avLst/>
          </a:prstGeom>
        </p:spPr>
      </p:pic>
      <p:pic>
        <p:nvPicPr>
          <p:cNvPr id="7" name="Picture 6">
            <a:extLst>
              <a:ext uri="{FF2B5EF4-FFF2-40B4-BE49-F238E27FC236}">
                <a16:creationId xmlns:a16="http://schemas.microsoft.com/office/drawing/2014/main" id="{1606CC60-641C-8828-77AC-F1EEEF4912B7}"/>
              </a:ext>
            </a:extLst>
          </p:cNvPr>
          <p:cNvPicPr>
            <a:picLocks noChangeAspect="1"/>
          </p:cNvPicPr>
          <p:nvPr/>
        </p:nvPicPr>
        <p:blipFill>
          <a:blip r:embed="rId8"/>
          <a:stretch>
            <a:fillRect/>
          </a:stretch>
        </p:blipFill>
        <p:spPr>
          <a:xfrm>
            <a:off x="9537206" y="707623"/>
            <a:ext cx="2621037" cy="493066"/>
          </a:xfrm>
          <a:prstGeom prst="rect">
            <a:avLst/>
          </a:prstGeom>
        </p:spPr>
      </p:pic>
    </p:spTree>
    <p:extLst>
      <p:ext uri="{BB962C8B-B14F-4D97-AF65-F5344CB8AC3E}">
        <p14:creationId xmlns:p14="http://schemas.microsoft.com/office/powerpoint/2010/main" val="92413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E0DEDF3C-591D-28F7-4114-EF8265B28284}"/>
              </a:ext>
            </a:extLst>
          </p:cNvPr>
          <p:cNvPicPr>
            <a:picLocks noChangeAspect="1"/>
          </p:cNvPicPr>
          <p:nvPr/>
        </p:nvPicPr>
        <p:blipFill>
          <a:blip r:embed="rId3"/>
          <a:stretch>
            <a:fillRect/>
          </a:stretch>
        </p:blipFill>
        <p:spPr>
          <a:xfrm>
            <a:off x="-1" y="808381"/>
            <a:ext cx="12191999" cy="5777949"/>
          </a:xfrm>
          <a:prstGeom prst="rect">
            <a:avLst/>
          </a:prstGeom>
        </p:spPr>
      </p:pic>
      <p:sp>
        <p:nvSpPr>
          <p:cNvPr id="7" name="TextBox 6">
            <a:extLst>
              <a:ext uri="{FF2B5EF4-FFF2-40B4-BE49-F238E27FC236}">
                <a16:creationId xmlns:a16="http://schemas.microsoft.com/office/drawing/2014/main" id="{61B1E0B8-3456-716D-241E-E95DF95265DC}"/>
              </a:ext>
            </a:extLst>
          </p:cNvPr>
          <p:cNvSpPr txBox="1"/>
          <p:nvPr/>
        </p:nvSpPr>
        <p:spPr>
          <a:xfrm>
            <a:off x="3089021" y="119270"/>
            <a:ext cx="6182142" cy="523220"/>
          </a:xfrm>
          <a:prstGeom prst="rect">
            <a:avLst/>
          </a:prstGeom>
          <a:noFill/>
        </p:spPr>
        <p:txBody>
          <a:bodyPr wrap="none" rtlCol="0">
            <a:spAutoFit/>
          </a:bodyPr>
          <a:lstStyle/>
          <a:p>
            <a:r>
              <a:rPr lang="en-US" sz="2800" b="1" dirty="0"/>
              <a:t>TOP 20 LEADING WICKETS TAKERS IN IPL</a:t>
            </a:r>
            <a:endParaRPr lang="en-PK" b="1" dirty="0"/>
          </a:p>
        </p:txBody>
      </p:sp>
    </p:spTree>
    <p:extLst>
      <p:ext uri="{BB962C8B-B14F-4D97-AF65-F5344CB8AC3E}">
        <p14:creationId xmlns:p14="http://schemas.microsoft.com/office/powerpoint/2010/main" val="195048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7" name="TextBox 6">
            <a:extLst>
              <a:ext uri="{FF2B5EF4-FFF2-40B4-BE49-F238E27FC236}">
                <a16:creationId xmlns:a16="http://schemas.microsoft.com/office/drawing/2014/main" id="{61B1E0B8-3456-716D-241E-E95DF95265DC}"/>
              </a:ext>
            </a:extLst>
          </p:cNvPr>
          <p:cNvSpPr txBox="1"/>
          <p:nvPr/>
        </p:nvSpPr>
        <p:spPr>
          <a:xfrm>
            <a:off x="3692866" y="228597"/>
            <a:ext cx="5350119" cy="523220"/>
          </a:xfrm>
          <a:prstGeom prst="rect">
            <a:avLst/>
          </a:prstGeom>
          <a:noFill/>
        </p:spPr>
        <p:txBody>
          <a:bodyPr wrap="none" rtlCol="0">
            <a:spAutoFit/>
          </a:bodyPr>
          <a:lstStyle/>
          <a:p>
            <a:r>
              <a:rPr lang="en-US" sz="2800" b="1" dirty="0"/>
              <a:t>TOP TWENTY RUNS SCORER IN IPL </a:t>
            </a:r>
            <a:endParaRPr lang="en-PK" b="1" dirty="0"/>
          </a:p>
        </p:txBody>
      </p:sp>
      <p:pic>
        <p:nvPicPr>
          <p:cNvPr id="6" name="Picture 5">
            <a:extLst>
              <a:ext uri="{FF2B5EF4-FFF2-40B4-BE49-F238E27FC236}">
                <a16:creationId xmlns:a16="http://schemas.microsoft.com/office/drawing/2014/main" id="{F93D60BD-0F99-E462-0BF6-519E4248F814}"/>
              </a:ext>
            </a:extLst>
          </p:cNvPr>
          <p:cNvPicPr>
            <a:picLocks noChangeAspect="1"/>
          </p:cNvPicPr>
          <p:nvPr/>
        </p:nvPicPr>
        <p:blipFill>
          <a:blip r:embed="rId3"/>
          <a:stretch>
            <a:fillRect/>
          </a:stretch>
        </p:blipFill>
        <p:spPr>
          <a:xfrm>
            <a:off x="0" y="890265"/>
            <a:ext cx="12192000" cy="5739138"/>
          </a:xfrm>
          <a:prstGeom prst="rect">
            <a:avLst/>
          </a:prstGeom>
        </p:spPr>
      </p:pic>
    </p:spTree>
    <p:extLst>
      <p:ext uri="{BB962C8B-B14F-4D97-AF65-F5344CB8AC3E}">
        <p14:creationId xmlns:p14="http://schemas.microsoft.com/office/powerpoint/2010/main" val="31318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extBox 1">
            <a:extLst>
              <a:ext uri="{FF2B5EF4-FFF2-40B4-BE49-F238E27FC236}">
                <a16:creationId xmlns:a16="http://schemas.microsoft.com/office/drawing/2014/main" id="{155D7268-FD23-DA3F-B47C-BB16543BC9D1}"/>
              </a:ext>
            </a:extLst>
          </p:cNvPr>
          <p:cNvSpPr txBox="1"/>
          <p:nvPr/>
        </p:nvSpPr>
        <p:spPr>
          <a:xfrm>
            <a:off x="7260" y="1524743"/>
            <a:ext cx="11943470"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Death overs serve as a dresser of the whole game, it can turn the tables on the either side at any glance. </a:t>
            </a:r>
            <a:endParaRPr lang="en-PK"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5EF3E494-CD87-39D5-9AE1-C85964A019B3}"/>
              </a:ext>
            </a:extLst>
          </p:cNvPr>
          <p:cNvSpPr txBox="1"/>
          <p:nvPr/>
        </p:nvSpPr>
        <p:spPr>
          <a:xfrm>
            <a:off x="0" y="2196992"/>
            <a:ext cx="11582400" cy="369332"/>
          </a:xfrm>
          <a:prstGeom prst="rect">
            <a:avLst/>
          </a:prstGeom>
          <a:noFill/>
        </p:spPr>
        <p:txBody>
          <a:bodyPr wrap="square" rtlCol="0">
            <a:spAutoFit/>
          </a:bodyPr>
          <a:lstStyle/>
          <a:p>
            <a:r>
              <a:rPr lang="en-US" dirty="0">
                <a:sym typeface="Wingdings" panose="05000000000000000000" pitchFamily="2" charset="2"/>
              </a:rPr>
              <a:t> In modern day cricket the first batting team try to score with 10+ run rate in death overs in T20.</a:t>
            </a:r>
            <a:endParaRPr lang="en-PK" dirty="0"/>
          </a:p>
        </p:txBody>
      </p:sp>
      <p:sp>
        <p:nvSpPr>
          <p:cNvPr id="4" name="TextBox 3">
            <a:extLst>
              <a:ext uri="{FF2B5EF4-FFF2-40B4-BE49-F238E27FC236}">
                <a16:creationId xmlns:a16="http://schemas.microsoft.com/office/drawing/2014/main" id="{D4D4A087-B2C8-C911-1A3A-8FD725161A25}"/>
              </a:ext>
            </a:extLst>
          </p:cNvPr>
          <p:cNvSpPr txBox="1"/>
          <p:nvPr/>
        </p:nvSpPr>
        <p:spPr>
          <a:xfrm>
            <a:off x="0" y="2828835"/>
            <a:ext cx="11221533" cy="369332"/>
          </a:xfrm>
          <a:prstGeom prst="rect">
            <a:avLst/>
          </a:prstGeom>
          <a:noFill/>
        </p:spPr>
        <p:txBody>
          <a:bodyPr wrap="square" rtlCol="0">
            <a:spAutoFit/>
          </a:bodyPr>
          <a:lstStyle/>
          <a:p>
            <a:r>
              <a:rPr lang="en-US" dirty="0">
                <a:sym typeface="Wingdings" panose="05000000000000000000" pitchFamily="2" charset="2"/>
              </a:rPr>
              <a:t> Whereas, bowlers try to restrict the opponents under the run rate of 6 or 8.</a:t>
            </a:r>
            <a:endParaRPr lang="en-PK" dirty="0"/>
          </a:p>
        </p:txBody>
      </p:sp>
      <p:sp>
        <p:nvSpPr>
          <p:cNvPr id="7" name="Isosceles Triangle 6">
            <a:extLst>
              <a:ext uri="{FF2B5EF4-FFF2-40B4-BE49-F238E27FC236}">
                <a16:creationId xmlns:a16="http://schemas.microsoft.com/office/drawing/2014/main" id="{2208D6A9-6F75-F0B1-CE28-C1F925356308}"/>
              </a:ext>
            </a:extLst>
          </p:cNvPr>
          <p:cNvSpPr/>
          <p:nvPr/>
        </p:nvSpPr>
        <p:spPr>
          <a:xfrm rot="10800000">
            <a:off x="5526698" y="0"/>
            <a:ext cx="816952" cy="764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9" name="Google Shape;159;p20">
            <a:extLst>
              <a:ext uri="{FF2B5EF4-FFF2-40B4-BE49-F238E27FC236}">
                <a16:creationId xmlns:a16="http://schemas.microsoft.com/office/drawing/2014/main" id="{7CA2A6C0-5222-594D-546F-DE2D454EECED}"/>
              </a:ext>
            </a:extLst>
          </p:cNvPr>
          <p:cNvSpPr txBox="1"/>
          <p:nvPr/>
        </p:nvSpPr>
        <p:spPr>
          <a:xfrm>
            <a:off x="1179627" y="802141"/>
            <a:ext cx="9705242" cy="353903"/>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dirty="0">
                <a:solidFill>
                  <a:schemeClr val="bg1">
                    <a:lumMod val="95000"/>
                    <a:lumOff val="5000"/>
                  </a:schemeClr>
                </a:solidFill>
                <a:effectLst>
                  <a:outerShdw blurRad="38100" dist="38100" dir="2700000" algn="tl">
                    <a:srgbClr val="000000">
                      <a:alpha val="43137"/>
                    </a:srgbClr>
                  </a:outerShdw>
                </a:effectLst>
                <a:latin typeface="+mn-lt"/>
                <a:sym typeface="Century Gothic"/>
              </a:rPr>
              <a:t>FINDING BEST FINISHER COMPARISIONS FOR DEATH OVERS WHILE CHASING (2ND INNINGS).</a:t>
            </a:r>
            <a:endParaRPr dirty="0">
              <a:solidFill>
                <a:schemeClr val="bg1">
                  <a:lumMod val="95000"/>
                  <a:lumOff val="5000"/>
                </a:schemeClr>
              </a:solidFill>
              <a:effectLst>
                <a:outerShdw blurRad="38100" dist="38100" dir="2700000" algn="tl">
                  <a:srgbClr val="000000">
                    <a:alpha val="43137"/>
                  </a:srgbClr>
                </a:outerShdw>
              </a:effectLst>
              <a:latin typeface="+mn-lt"/>
              <a:sym typeface="Century Gothic"/>
            </a:endParaRPr>
          </a:p>
        </p:txBody>
      </p:sp>
      <p:pic>
        <p:nvPicPr>
          <p:cNvPr id="13" name="Picture 12">
            <a:extLst>
              <a:ext uri="{FF2B5EF4-FFF2-40B4-BE49-F238E27FC236}">
                <a16:creationId xmlns:a16="http://schemas.microsoft.com/office/drawing/2014/main" id="{2FA80548-A383-7B03-9FFD-869D01BF7A7B}"/>
              </a:ext>
            </a:extLst>
          </p:cNvPr>
          <p:cNvPicPr>
            <a:picLocks noChangeAspect="1"/>
          </p:cNvPicPr>
          <p:nvPr/>
        </p:nvPicPr>
        <p:blipFill>
          <a:blip r:embed="rId3"/>
          <a:stretch>
            <a:fillRect/>
          </a:stretch>
        </p:blipFill>
        <p:spPr>
          <a:xfrm>
            <a:off x="6604001" y="4796715"/>
            <a:ext cx="5568949" cy="964995"/>
          </a:xfrm>
          <a:prstGeom prst="rect">
            <a:avLst/>
          </a:prstGeom>
        </p:spPr>
      </p:pic>
      <p:pic>
        <p:nvPicPr>
          <p:cNvPr id="15" name="Picture 14">
            <a:extLst>
              <a:ext uri="{FF2B5EF4-FFF2-40B4-BE49-F238E27FC236}">
                <a16:creationId xmlns:a16="http://schemas.microsoft.com/office/drawing/2014/main" id="{7620482A-13B2-62BF-2BAA-317673161956}"/>
              </a:ext>
            </a:extLst>
          </p:cNvPr>
          <p:cNvPicPr>
            <a:picLocks noChangeAspect="1"/>
          </p:cNvPicPr>
          <p:nvPr/>
        </p:nvPicPr>
        <p:blipFill>
          <a:blip r:embed="rId4"/>
          <a:stretch>
            <a:fillRect/>
          </a:stretch>
        </p:blipFill>
        <p:spPr>
          <a:xfrm>
            <a:off x="41816" y="4796715"/>
            <a:ext cx="5568950" cy="977356"/>
          </a:xfrm>
          <a:prstGeom prst="rect">
            <a:avLst/>
          </a:prstGeom>
        </p:spPr>
      </p:pic>
      <p:pic>
        <p:nvPicPr>
          <p:cNvPr id="17" name="Picture 16">
            <a:extLst>
              <a:ext uri="{FF2B5EF4-FFF2-40B4-BE49-F238E27FC236}">
                <a16:creationId xmlns:a16="http://schemas.microsoft.com/office/drawing/2014/main" id="{B61427AD-FCA9-EC14-CB78-8F87A0640741}"/>
              </a:ext>
            </a:extLst>
          </p:cNvPr>
          <p:cNvPicPr>
            <a:picLocks noChangeAspect="1"/>
          </p:cNvPicPr>
          <p:nvPr/>
        </p:nvPicPr>
        <p:blipFill>
          <a:blip r:embed="rId5"/>
          <a:stretch>
            <a:fillRect/>
          </a:stretch>
        </p:blipFill>
        <p:spPr>
          <a:xfrm>
            <a:off x="6604000" y="3546249"/>
            <a:ext cx="5540659" cy="977357"/>
          </a:xfrm>
          <a:prstGeom prst="rect">
            <a:avLst/>
          </a:prstGeom>
        </p:spPr>
      </p:pic>
      <p:pic>
        <p:nvPicPr>
          <p:cNvPr id="19" name="Picture 18">
            <a:extLst>
              <a:ext uri="{FF2B5EF4-FFF2-40B4-BE49-F238E27FC236}">
                <a16:creationId xmlns:a16="http://schemas.microsoft.com/office/drawing/2014/main" id="{6F0582DE-40EC-531D-47D5-87905886DD0F}"/>
              </a:ext>
            </a:extLst>
          </p:cNvPr>
          <p:cNvPicPr>
            <a:picLocks noChangeAspect="1"/>
          </p:cNvPicPr>
          <p:nvPr/>
        </p:nvPicPr>
        <p:blipFill>
          <a:blip r:embed="rId6"/>
          <a:stretch>
            <a:fillRect/>
          </a:stretch>
        </p:blipFill>
        <p:spPr>
          <a:xfrm>
            <a:off x="19050" y="3549537"/>
            <a:ext cx="5568950" cy="9773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999"/>
                                          </p:stCondLst>
                                        </p:cTn>
                                        <p:tgtEl>
                                          <p:spTgt spid="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999"/>
                                          </p:stCondLst>
                                        </p:cTn>
                                        <p:tgtEl>
                                          <p:spTgt spid="3"/>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0"/>
                                  </p:stCondLst>
                                  <p:childTnLst>
                                    <p:set>
                                      <p:cBhvr>
                                        <p:cTn id="18" dur="1" fill="hold">
                                          <p:stCondLst>
                                            <p:cond delay="999"/>
                                          </p:stCondLst>
                                        </p:cTn>
                                        <p:tgtEl>
                                          <p:spTgt spid="4"/>
                                        </p:tgtEl>
                                        <p:attrNameLst>
                                          <p:attrName>style.visibility</p:attrName>
                                        </p:attrNameLst>
                                      </p:cBhvr>
                                      <p:to>
                                        <p:strVal val="visible"/>
                                      </p:to>
                                    </p:set>
                                  </p:childTnLst>
                                </p:cTn>
                              </p:par>
                            </p:childTnLst>
                          </p:cTn>
                        </p:par>
                        <p:par>
                          <p:cTn id="19" fill="hold">
                            <p:stCondLst>
                              <p:cond delay="4000"/>
                            </p:stCondLst>
                            <p:childTnLst>
                              <p:par>
                                <p:cTn id="20" presetID="16" presetClass="entr" presetSubtype="21"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1000"/>
                                        <p:tgtEl>
                                          <p:spTgt spid="19"/>
                                        </p:tgtEl>
                                      </p:cBhvr>
                                    </p:animEffect>
                                  </p:childTnLst>
                                </p:cTn>
                              </p:par>
                            </p:childTnLst>
                          </p:cTn>
                        </p:par>
                        <p:par>
                          <p:cTn id="23" fill="hold">
                            <p:stCondLst>
                              <p:cond delay="5000"/>
                            </p:stCondLst>
                            <p:childTnLst>
                              <p:par>
                                <p:cTn id="24" presetID="16" presetClass="entr" presetSubtype="21"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1000"/>
                                        <p:tgtEl>
                                          <p:spTgt spid="17"/>
                                        </p:tgtEl>
                                      </p:cBhvr>
                                    </p:animEffect>
                                  </p:childTnLst>
                                </p:cTn>
                              </p:par>
                            </p:childTnLst>
                          </p:cTn>
                        </p:par>
                        <p:par>
                          <p:cTn id="27" fill="hold">
                            <p:stCondLst>
                              <p:cond delay="6000"/>
                            </p:stCondLst>
                            <p:childTnLst>
                              <p:par>
                                <p:cTn id="28" presetID="16" presetClass="entr" presetSubtype="21"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1000"/>
                                        <p:tgtEl>
                                          <p:spTgt spid="15"/>
                                        </p:tgtEl>
                                      </p:cBhvr>
                                    </p:animEffect>
                                  </p:childTnLst>
                                </p:cTn>
                              </p:par>
                            </p:childTnLst>
                          </p:cTn>
                        </p:par>
                        <p:par>
                          <p:cTn id="31" fill="hold">
                            <p:stCondLst>
                              <p:cond delay="7000"/>
                            </p:stCondLst>
                            <p:childTnLst>
                              <p:par>
                                <p:cTn id="32" presetID="16" presetClass="entr" presetSubtype="21"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D0523B-49BE-6AD2-DE41-2BC9A5F6A48F}"/>
              </a:ext>
            </a:extLst>
          </p:cNvPr>
          <p:cNvPicPr>
            <a:picLocks noChangeAspect="1"/>
          </p:cNvPicPr>
          <p:nvPr/>
        </p:nvPicPr>
        <p:blipFill>
          <a:blip r:embed="rId2"/>
          <a:stretch>
            <a:fillRect/>
          </a:stretch>
        </p:blipFill>
        <p:spPr>
          <a:xfrm>
            <a:off x="-1" y="0"/>
            <a:ext cx="6435969" cy="914400"/>
          </a:xfrm>
          <a:prstGeom prst="rect">
            <a:avLst/>
          </a:prstGeom>
        </p:spPr>
      </p:pic>
      <p:pic>
        <p:nvPicPr>
          <p:cNvPr id="9" name="Picture 8">
            <a:extLst>
              <a:ext uri="{FF2B5EF4-FFF2-40B4-BE49-F238E27FC236}">
                <a16:creationId xmlns:a16="http://schemas.microsoft.com/office/drawing/2014/main" id="{78952C32-CEB1-64C7-D16D-E2B4273B4EDA}"/>
              </a:ext>
            </a:extLst>
          </p:cNvPr>
          <p:cNvPicPr>
            <a:picLocks noChangeAspect="1"/>
          </p:cNvPicPr>
          <p:nvPr/>
        </p:nvPicPr>
        <p:blipFill>
          <a:blip r:embed="rId3"/>
          <a:stretch>
            <a:fillRect/>
          </a:stretch>
        </p:blipFill>
        <p:spPr>
          <a:xfrm>
            <a:off x="0" y="914400"/>
            <a:ext cx="12192000" cy="5767754"/>
          </a:xfrm>
          <a:prstGeom prst="rect">
            <a:avLst/>
          </a:prstGeom>
        </p:spPr>
      </p:pic>
    </p:spTree>
    <p:extLst>
      <p:ext uri="{BB962C8B-B14F-4D97-AF65-F5344CB8AC3E}">
        <p14:creationId xmlns:p14="http://schemas.microsoft.com/office/powerpoint/2010/main" val="425439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p:nvPr/>
        </p:nvSpPr>
        <p:spPr>
          <a:xfrm>
            <a:off x="2994041" y="778761"/>
            <a:ext cx="8949413"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ea typeface="Century Gothic"/>
                <a:cs typeface="Century Gothic"/>
                <a:sym typeface="Century Gothic"/>
              </a:rPr>
              <a:t>DATA WILL BE HELPING IN THE PROJECT  TO</a:t>
            </a:r>
            <a:endParaRPr sz="3200" b="1" dirty="0">
              <a:ea typeface="Century Gothic"/>
              <a:cs typeface="Century Gothic"/>
              <a:sym typeface="Century Gothic"/>
            </a:endParaRPr>
          </a:p>
        </p:txBody>
      </p:sp>
      <p:sp>
        <p:nvSpPr>
          <p:cNvPr id="152" name="Google Shape;152;p20"/>
          <p:cNvSpPr txBox="1"/>
          <p:nvPr/>
        </p:nvSpPr>
        <p:spPr>
          <a:xfrm>
            <a:off x="-18" y="3355574"/>
            <a:ext cx="11943471" cy="353943"/>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dirty="0">
                <a:solidFill>
                  <a:schemeClr val="bg1">
                    <a:lumMod val="95000"/>
                    <a:lumOff val="5000"/>
                  </a:schemeClr>
                </a:solidFill>
                <a:latin typeface="+mn-lt"/>
                <a:sym typeface="Century Gothic"/>
              </a:rPr>
              <a:t>EVALUATE MOST VALUABLE PLAYER SEASON WISE (BATSMEN &amp; BOWLERS)</a:t>
            </a:r>
            <a:endParaRPr dirty="0">
              <a:solidFill>
                <a:schemeClr val="bg1">
                  <a:lumMod val="95000"/>
                  <a:lumOff val="5000"/>
                </a:schemeClr>
              </a:solidFill>
              <a:latin typeface="+mn-lt"/>
              <a:sym typeface="Century Gothic"/>
            </a:endParaRPr>
          </a:p>
        </p:txBody>
      </p:sp>
      <p:sp>
        <p:nvSpPr>
          <p:cNvPr id="153" name="Google Shape;153;p20"/>
          <p:cNvSpPr txBox="1"/>
          <p:nvPr/>
        </p:nvSpPr>
        <p:spPr>
          <a:xfrm>
            <a:off x="0" y="1870885"/>
            <a:ext cx="11943470" cy="353943"/>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dirty="0">
                <a:solidFill>
                  <a:schemeClr val="bg1">
                    <a:lumMod val="95000"/>
                    <a:lumOff val="5000"/>
                  </a:schemeClr>
                </a:solidFill>
                <a:latin typeface="+mn-lt"/>
                <a:sym typeface="Century Gothic"/>
              </a:rPr>
              <a:t>ADDRESS THE MANAGEMENT FOR TAKING DECISION ON RETENTION OF BATSMEN AND BOWLERS.</a:t>
            </a:r>
            <a:endParaRPr dirty="0">
              <a:solidFill>
                <a:schemeClr val="bg1">
                  <a:lumMod val="95000"/>
                  <a:lumOff val="5000"/>
                </a:schemeClr>
              </a:solidFill>
              <a:latin typeface="+mn-lt"/>
              <a:sym typeface="Century Gothic"/>
            </a:endParaRPr>
          </a:p>
        </p:txBody>
      </p:sp>
      <p:sp>
        <p:nvSpPr>
          <p:cNvPr id="154" name="Google Shape;154;p20"/>
          <p:cNvSpPr txBox="1"/>
          <p:nvPr/>
        </p:nvSpPr>
        <p:spPr>
          <a:xfrm>
            <a:off x="-17" y="4087604"/>
            <a:ext cx="11943471" cy="353943"/>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dirty="0">
                <a:solidFill>
                  <a:schemeClr val="bg1">
                    <a:lumMod val="95000"/>
                    <a:lumOff val="5000"/>
                  </a:schemeClr>
                </a:solidFill>
                <a:latin typeface="+mn-lt"/>
                <a:sym typeface="Century Gothic"/>
              </a:rPr>
              <a:t>FIND THE PROPORTION OF WIN BY BATTING FIRST AND INCREASING RUNRATE IN DEATH OVERS. </a:t>
            </a:r>
            <a:endParaRPr dirty="0">
              <a:solidFill>
                <a:schemeClr val="bg1">
                  <a:lumMod val="95000"/>
                  <a:lumOff val="5000"/>
                </a:schemeClr>
              </a:solidFill>
              <a:latin typeface="+mn-lt"/>
              <a:sym typeface="Century Gothic"/>
            </a:endParaRPr>
          </a:p>
        </p:txBody>
      </p:sp>
      <p:sp>
        <p:nvSpPr>
          <p:cNvPr id="155" name="Google Shape;155;p20"/>
          <p:cNvSpPr txBox="1"/>
          <p:nvPr/>
        </p:nvSpPr>
        <p:spPr>
          <a:xfrm>
            <a:off x="0" y="4860893"/>
            <a:ext cx="11943471" cy="353943"/>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dirty="0">
                <a:solidFill>
                  <a:schemeClr val="bg1">
                    <a:lumMod val="95000"/>
                    <a:lumOff val="5000"/>
                  </a:schemeClr>
                </a:solidFill>
                <a:latin typeface="+mn-lt"/>
                <a:sym typeface="Century Gothic"/>
              </a:rPr>
              <a:t>PREDICTICT RESULT OF THE MATCH ON THE BASIS OF FIRST INNINGS SCORE OF THE MATCH.</a:t>
            </a:r>
            <a:endParaRPr dirty="0">
              <a:solidFill>
                <a:schemeClr val="bg1">
                  <a:lumMod val="95000"/>
                  <a:lumOff val="5000"/>
                </a:schemeClr>
              </a:solidFill>
              <a:latin typeface="+mn-lt"/>
              <a:sym typeface="Century Gothic"/>
            </a:endParaRPr>
          </a:p>
        </p:txBody>
      </p:sp>
      <p:sp>
        <p:nvSpPr>
          <p:cNvPr id="159" name="Google Shape;159;p20"/>
          <p:cNvSpPr txBox="1"/>
          <p:nvPr/>
        </p:nvSpPr>
        <p:spPr>
          <a:xfrm>
            <a:off x="-17" y="2602915"/>
            <a:ext cx="11943470" cy="353943"/>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dirty="0">
                <a:solidFill>
                  <a:schemeClr val="bg1">
                    <a:lumMod val="95000"/>
                    <a:lumOff val="5000"/>
                  </a:schemeClr>
                </a:solidFill>
                <a:latin typeface="+mn-lt"/>
                <a:sym typeface="Century Gothic"/>
              </a:rPr>
              <a:t>FINDING BEST FINISHER COMPARISIONS FOR DEATH OVERS WHILE CHASING (2ND INNINGS).</a:t>
            </a:r>
            <a:endParaRPr dirty="0">
              <a:solidFill>
                <a:schemeClr val="bg1">
                  <a:lumMod val="95000"/>
                  <a:lumOff val="5000"/>
                </a:schemeClr>
              </a:solidFill>
              <a:latin typeface="+mn-lt"/>
              <a:sym typeface="Century Gothic"/>
            </a:endParaRPr>
          </a:p>
        </p:txBody>
      </p:sp>
      <p:pic>
        <p:nvPicPr>
          <p:cNvPr id="3" name="Picture 2">
            <a:extLst>
              <a:ext uri="{FF2B5EF4-FFF2-40B4-BE49-F238E27FC236}">
                <a16:creationId xmlns:a16="http://schemas.microsoft.com/office/drawing/2014/main" id="{86373658-87F0-EB90-F910-D7A6BF4786EE}"/>
              </a:ext>
            </a:extLst>
          </p:cNvPr>
          <p:cNvPicPr>
            <a:picLocks noChangeAspect="1"/>
          </p:cNvPicPr>
          <p:nvPr/>
        </p:nvPicPr>
        <p:blipFill>
          <a:blip r:embed="rId3"/>
          <a:stretch>
            <a:fillRect/>
          </a:stretch>
        </p:blipFill>
        <p:spPr>
          <a:xfrm>
            <a:off x="0" y="0"/>
            <a:ext cx="2120348" cy="1759079"/>
          </a:xfrm>
          <a:prstGeom prst="rect">
            <a:avLst/>
          </a:prstGeom>
        </p:spPr>
      </p:pic>
      <p:pic>
        <p:nvPicPr>
          <p:cNvPr id="7" name="Picture 6">
            <a:extLst>
              <a:ext uri="{FF2B5EF4-FFF2-40B4-BE49-F238E27FC236}">
                <a16:creationId xmlns:a16="http://schemas.microsoft.com/office/drawing/2014/main" id="{307582FF-ABE6-BE61-72F7-A3B815963D5E}"/>
              </a:ext>
            </a:extLst>
          </p:cNvPr>
          <p:cNvPicPr>
            <a:picLocks noChangeAspect="1"/>
          </p:cNvPicPr>
          <p:nvPr/>
        </p:nvPicPr>
        <p:blipFill>
          <a:blip r:embed="rId4"/>
          <a:stretch>
            <a:fillRect/>
          </a:stretch>
        </p:blipFill>
        <p:spPr>
          <a:xfrm>
            <a:off x="5133684" y="5306012"/>
            <a:ext cx="1924614" cy="1551988"/>
          </a:xfrm>
          <a:prstGeom prst="rect">
            <a:avLst/>
          </a:prstGeom>
        </p:spPr>
      </p:pic>
      <p:pic>
        <p:nvPicPr>
          <p:cNvPr id="9" name="Picture 8">
            <a:extLst>
              <a:ext uri="{FF2B5EF4-FFF2-40B4-BE49-F238E27FC236}">
                <a16:creationId xmlns:a16="http://schemas.microsoft.com/office/drawing/2014/main" id="{E713CE25-B725-10AD-C681-449868C98A39}"/>
              </a:ext>
            </a:extLst>
          </p:cNvPr>
          <p:cNvPicPr>
            <a:picLocks noChangeAspect="1"/>
          </p:cNvPicPr>
          <p:nvPr/>
        </p:nvPicPr>
        <p:blipFill>
          <a:blip r:embed="rId5"/>
          <a:stretch>
            <a:fillRect/>
          </a:stretch>
        </p:blipFill>
        <p:spPr>
          <a:xfrm>
            <a:off x="-18" y="5306134"/>
            <a:ext cx="2026122" cy="1503830"/>
          </a:xfrm>
          <a:prstGeom prst="rect">
            <a:avLst/>
          </a:prstGeom>
        </p:spPr>
      </p:pic>
      <p:pic>
        <p:nvPicPr>
          <p:cNvPr id="13" name="Picture 12">
            <a:extLst>
              <a:ext uri="{FF2B5EF4-FFF2-40B4-BE49-F238E27FC236}">
                <a16:creationId xmlns:a16="http://schemas.microsoft.com/office/drawing/2014/main" id="{9B723BBC-EE89-D796-316D-ABF5CDE345BF}"/>
              </a:ext>
            </a:extLst>
          </p:cNvPr>
          <p:cNvPicPr>
            <a:picLocks noChangeAspect="1"/>
          </p:cNvPicPr>
          <p:nvPr/>
        </p:nvPicPr>
        <p:blipFill>
          <a:blip r:embed="rId6"/>
          <a:stretch>
            <a:fillRect/>
          </a:stretch>
        </p:blipFill>
        <p:spPr>
          <a:xfrm>
            <a:off x="10165878" y="5306012"/>
            <a:ext cx="2026122" cy="15519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2000"/>
                                        <p:tgtEl>
                                          <p:spTgt spid="15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fade">
                                      <p:cBhvr>
                                        <p:cTn id="11" dur="1500"/>
                                        <p:tgtEl>
                                          <p:spTgt spid="153"/>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1000"/>
                                        <p:tgtEl>
                                          <p:spTgt spid="159"/>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1000"/>
                                        <p:tgtEl>
                                          <p:spTgt spid="152"/>
                                        </p:tgtEl>
                                      </p:cBhvr>
                                    </p:animEffect>
                                  </p:childTnLst>
                                </p:cTn>
                              </p:par>
                            </p:childTnLst>
                          </p:cTn>
                        </p:par>
                        <p:par>
                          <p:cTn id="20" fill="hold">
                            <p:stCondLst>
                              <p:cond delay="5500"/>
                            </p:stCondLst>
                            <p:childTnLst>
                              <p:par>
                                <p:cTn id="21" presetID="10" presetClass="entr" presetSubtype="0" fill="hold" nodeType="after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fade">
                                      <p:cBhvr>
                                        <p:cTn id="23" dur="1000"/>
                                        <p:tgtEl>
                                          <p:spTgt spid="154"/>
                                        </p:tgtEl>
                                      </p:cBhvr>
                                    </p:animEffect>
                                  </p:childTnLst>
                                </p:cTn>
                              </p:par>
                            </p:childTnLst>
                          </p:cTn>
                        </p:par>
                        <p:par>
                          <p:cTn id="24" fill="hold">
                            <p:stCondLst>
                              <p:cond delay="6500"/>
                            </p:stCondLst>
                            <p:childTnLst>
                              <p:par>
                                <p:cTn id="25" presetID="10" presetClass="entr" presetSubtype="0" fill="hold" nodeType="after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1000"/>
                                        <p:tgtEl>
                                          <p:spTgt spid="155"/>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2000"/>
                                        <p:tgtEl>
                                          <p:spTgt spid="3"/>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2000"/>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D0523B-49BE-6AD2-DE41-2BC9A5F6A48F}"/>
              </a:ext>
            </a:extLst>
          </p:cNvPr>
          <p:cNvPicPr>
            <a:picLocks noChangeAspect="1"/>
          </p:cNvPicPr>
          <p:nvPr/>
        </p:nvPicPr>
        <p:blipFill>
          <a:blip r:embed="rId2"/>
          <a:stretch>
            <a:fillRect/>
          </a:stretch>
        </p:blipFill>
        <p:spPr>
          <a:xfrm>
            <a:off x="140677" y="0"/>
            <a:ext cx="6277708" cy="1037492"/>
          </a:xfrm>
          <a:prstGeom prst="rect">
            <a:avLst/>
          </a:prstGeom>
        </p:spPr>
      </p:pic>
      <p:pic>
        <p:nvPicPr>
          <p:cNvPr id="4" name="Picture 3">
            <a:extLst>
              <a:ext uri="{FF2B5EF4-FFF2-40B4-BE49-F238E27FC236}">
                <a16:creationId xmlns:a16="http://schemas.microsoft.com/office/drawing/2014/main" id="{CDC9EB6F-579F-75B9-6141-9347F6FB19A9}"/>
              </a:ext>
            </a:extLst>
          </p:cNvPr>
          <p:cNvPicPr>
            <a:picLocks noChangeAspect="1"/>
          </p:cNvPicPr>
          <p:nvPr/>
        </p:nvPicPr>
        <p:blipFill>
          <a:blip r:embed="rId3"/>
          <a:stretch>
            <a:fillRect/>
          </a:stretch>
        </p:blipFill>
        <p:spPr>
          <a:xfrm>
            <a:off x="0" y="1037492"/>
            <a:ext cx="12192000" cy="5521570"/>
          </a:xfrm>
          <a:prstGeom prst="rect">
            <a:avLst/>
          </a:prstGeom>
        </p:spPr>
      </p:pic>
    </p:spTree>
    <p:extLst>
      <p:ext uri="{BB962C8B-B14F-4D97-AF65-F5344CB8AC3E}">
        <p14:creationId xmlns:p14="http://schemas.microsoft.com/office/powerpoint/2010/main" val="338559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C47EE5-50C0-A949-5278-3B8CE2BE1E03}"/>
              </a:ext>
            </a:extLst>
          </p:cNvPr>
          <p:cNvPicPr>
            <a:picLocks noChangeAspect="1"/>
          </p:cNvPicPr>
          <p:nvPr/>
        </p:nvPicPr>
        <p:blipFill>
          <a:blip r:embed="rId2"/>
          <a:stretch>
            <a:fillRect/>
          </a:stretch>
        </p:blipFill>
        <p:spPr>
          <a:xfrm>
            <a:off x="0" y="251079"/>
            <a:ext cx="12192000" cy="6355842"/>
          </a:xfrm>
          <a:prstGeom prst="rect">
            <a:avLst/>
          </a:prstGeom>
        </p:spPr>
      </p:pic>
    </p:spTree>
    <p:extLst>
      <p:ext uri="{BB962C8B-B14F-4D97-AF65-F5344CB8AC3E}">
        <p14:creationId xmlns:p14="http://schemas.microsoft.com/office/powerpoint/2010/main" val="294384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D0523B-49BE-6AD2-DE41-2BC9A5F6A48F}"/>
              </a:ext>
            </a:extLst>
          </p:cNvPr>
          <p:cNvPicPr>
            <a:picLocks noChangeAspect="1"/>
          </p:cNvPicPr>
          <p:nvPr/>
        </p:nvPicPr>
        <p:blipFill>
          <a:blip r:embed="rId2"/>
          <a:stretch>
            <a:fillRect/>
          </a:stretch>
        </p:blipFill>
        <p:spPr>
          <a:xfrm>
            <a:off x="0" y="0"/>
            <a:ext cx="6277708" cy="1037492"/>
          </a:xfrm>
          <a:prstGeom prst="rect">
            <a:avLst/>
          </a:prstGeom>
        </p:spPr>
      </p:pic>
      <p:pic>
        <p:nvPicPr>
          <p:cNvPr id="3" name="Picture 2">
            <a:extLst>
              <a:ext uri="{FF2B5EF4-FFF2-40B4-BE49-F238E27FC236}">
                <a16:creationId xmlns:a16="http://schemas.microsoft.com/office/drawing/2014/main" id="{9BF7615A-072B-7ECC-E5AC-9B0FCA547DC2}"/>
              </a:ext>
            </a:extLst>
          </p:cNvPr>
          <p:cNvPicPr>
            <a:picLocks noChangeAspect="1"/>
          </p:cNvPicPr>
          <p:nvPr/>
        </p:nvPicPr>
        <p:blipFill>
          <a:blip r:embed="rId3"/>
          <a:stretch>
            <a:fillRect/>
          </a:stretch>
        </p:blipFill>
        <p:spPr>
          <a:xfrm>
            <a:off x="0" y="1037492"/>
            <a:ext cx="12192000" cy="5556739"/>
          </a:xfrm>
          <a:prstGeom prst="rect">
            <a:avLst/>
          </a:prstGeom>
        </p:spPr>
      </p:pic>
    </p:spTree>
    <p:extLst>
      <p:ext uri="{BB962C8B-B14F-4D97-AF65-F5344CB8AC3E}">
        <p14:creationId xmlns:p14="http://schemas.microsoft.com/office/powerpoint/2010/main" val="71792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extBox 1">
            <a:extLst>
              <a:ext uri="{FF2B5EF4-FFF2-40B4-BE49-F238E27FC236}">
                <a16:creationId xmlns:a16="http://schemas.microsoft.com/office/drawing/2014/main" id="{155D7268-FD23-DA3F-B47C-BB16543BC9D1}"/>
              </a:ext>
            </a:extLst>
          </p:cNvPr>
          <p:cNvSpPr txBox="1"/>
          <p:nvPr/>
        </p:nvSpPr>
        <p:spPr>
          <a:xfrm>
            <a:off x="7260" y="1524743"/>
            <a:ext cx="11943470" cy="923330"/>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There are some key players that each team have from different categories of budget and on which teams performances rely. Top 5 Players from the last 5 seasons has been aggregated and so that we can either retain or pick these players. Some of the top performing batsman and bowlers has been shown below on the basis of highest number of runs and wickets taken.</a:t>
            </a:r>
            <a:endParaRPr lang="en-PK"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5EF3E494-CD87-39D5-9AE1-C85964A019B3}"/>
              </a:ext>
            </a:extLst>
          </p:cNvPr>
          <p:cNvSpPr txBox="1"/>
          <p:nvPr/>
        </p:nvSpPr>
        <p:spPr>
          <a:xfrm>
            <a:off x="7260" y="2742113"/>
            <a:ext cx="11943470" cy="646331"/>
          </a:xfrm>
          <a:prstGeom prst="rect">
            <a:avLst/>
          </a:prstGeom>
          <a:noFill/>
        </p:spPr>
        <p:txBody>
          <a:bodyPr wrap="square" rtlCol="0">
            <a:spAutoFit/>
          </a:bodyPr>
          <a:lstStyle/>
          <a:p>
            <a:r>
              <a:rPr lang="en-US" dirty="0">
                <a:sym typeface="Wingdings" panose="05000000000000000000" pitchFamily="2" charset="2"/>
              </a:rPr>
              <a:t>Below mentioned are the 5 Batsmen and 5  bowlers which are highest runs scorer in last 5 seasons and the leading wicket takers. These players should be the high priority for any franchise to retain or to buy them at once.</a:t>
            </a:r>
            <a:endParaRPr lang="en-PK" dirty="0"/>
          </a:p>
        </p:txBody>
      </p:sp>
      <p:sp>
        <p:nvSpPr>
          <p:cNvPr id="7" name="Isosceles Triangle 6">
            <a:extLst>
              <a:ext uri="{FF2B5EF4-FFF2-40B4-BE49-F238E27FC236}">
                <a16:creationId xmlns:a16="http://schemas.microsoft.com/office/drawing/2014/main" id="{2208D6A9-6F75-F0B1-CE28-C1F925356308}"/>
              </a:ext>
            </a:extLst>
          </p:cNvPr>
          <p:cNvSpPr/>
          <p:nvPr/>
        </p:nvSpPr>
        <p:spPr>
          <a:xfrm rot="10800000">
            <a:off x="5526698" y="0"/>
            <a:ext cx="816952" cy="764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 name="Google Shape;152;p20">
            <a:extLst>
              <a:ext uri="{FF2B5EF4-FFF2-40B4-BE49-F238E27FC236}">
                <a16:creationId xmlns:a16="http://schemas.microsoft.com/office/drawing/2014/main" id="{9FE81D39-674C-5355-DA1A-14DD6F540BFA}"/>
              </a:ext>
            </a:extLst>
          </p:cNvPr>
          <p:cNvSpPr txBox="1"/>
          <p:nvPr/>
        </p:nvSpPr>
        <p:spPr>
          <a:xfrm>
            <a:off x="1672884" y="819470"/>
            <a:ext cx="8578948" cy="353903"/>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dirty="0">
                <a:solidFill>
                  <a:schemeClr val="bg1">
                    <a:lumMod val="95000"/>
                    <a:lumOff val="5000"/>
                  </a:schemeClr>
                </a:solidFill>
                <a:latin typeface="+mn-lt"/>
                <a:sym typeface="Century Gothic"/>
              </a:rPr>
              <a:t>EVALUATE MOST VALUABLE PLAYERS SEASON WISE (BATSMEN &amp; BOWLERS)</a:t>
            </a:r>
            <a:endParaRPr dirty="0">
              <a:solidFill>
                <a:schemeClr val="bg1">
                  <a:lumMod val="95000"/>
                  <a:lumOff val="5000"/>
                </a:schemeClr>
              </a:solidFill>
              <a:latin typeface="+mn-lt"/>
              <a:sym typeface="Century Gothic"/>
            </a:endParaRPr>
          </a:p>
        </p:txBody>
      </p:sp>
      <p:pic>
        <p:nvPicPr>
          <p:cNvPr id="11" name="Picture 10">
            <a:extLst>
              <a:ext uri="{FF2B5EF4-FFF2-40B4-BE49-F238E27FC236}">
                <a16:creationId xmlns:a16="http://schemas.microsoft.com/office/drawing/2014/main" id="{B0F3DA15-E09B-EE05-903A-310E96A8A410}"/>
              </a:ext>
            </a:extLst>
          </p:cNvPr>
          <p:cNvPicPr>
            <a:picLocks noChangeAspect="1"/>
          </p:cNvPicPr>
          <p:nvPr/>
        </p:nvPicPr>
        <p:blipFill>
          <a:blip r:embed="rId3"/>
          <a:stretch>
            <a:fillRect/>
          </a:stretch>
        </p:blipFill>
        <p:spPr>
          <a:xfrm>
            <a:off x="10142304" y="4935461"/>
            <a:ext cx="1603862" cy="1506795"/>
          </a:xfrm>
          <a:prstGeom prst="rect">
            <a:avLst/>
          </a:prstGeom>
        </p:spPr>
      </p:pic>
      <p:pic>
        <p:nvPicPr>
          <p:cNvPr id="14" name="Picture 13">
            <a:extLst>
              <a:ext uri="{FF2B5EF4-FFF2-40B4-BE49-F238E27FC236}">
                <a16:creationId xmlns:a16="http://schemas.microsoft.com/office/drawing/2014/main" id="{039398A5-D236-0E76-6A74-F6CE1F4664C5}"/>
              </a:ext>
            </a:extLst>
          </p:cNvPr>
          <p:cNvPicPr>
            <a:picLocks noChangeAspect="1"/>
          </p:cNvPicPr>
          <p:nvPr/>
        </p:nvPicPr>
        <p:blipFill>
          <a:blip r:embed="rId4"/>
          <a:stretch>
            <a:fillRect/>
          </a:stretch>
        </p:blipFill>
        <p:spPr>
          <a:xfrm>
            <a:off x="7641497" y="4935462"/>
            <a:ext cx="1527355" cy="1464307"/>
          </a:xfrm>
          <a:prstGeom prst="rect">
            <a:avLst/>
          </a:prstGeom>
        </p:spPr>
      </p:pic>
      <p:pic>
        <p:nvPicPr>
          <p:cNvPr id="18" name="Picture 17">
            <a:extLst>
              <a:ext uri="{FF2B5EF4-FFF2-40B4-BE49-F238E27FC236}">
                <a16:creationId xmlns:a16="http://schemas.microsoft.com/office/drawing/2014/main" id="{AD8C265B-D7DD-7C82-27D5-71FFD363C823}"/>
              </a:ext>
            </a:extLst>
          </p:cNvPr>
          <p:cNvPicPr>
            <a:picLocks noChangeAspect="1"/>
          </p:cNvPicPr>
          <p:nvPr/>
        </p:nvPicPr>
        <p:blipFill>
          <a:blip r:embed="rId5"/>
          <a:stretch>
            <a:fillRect/>
          </a:stretch>
        </p:blipFill>
        <p:spPr>
          <a:xfrm>
            <a:off x="4924551" y="4935462"/>
            <a:ext cx="1547273" cy="1449457"/>
          </a:xfrm>
          <a:prstGeom prst="rect">
            <a:avLst/>
          </a:prstGeom>
        </p:spPr>
      </p:pic>
      <p:pic>
        <p:nvPicPr>
          <p:cNvPr id="21" name="Picture 20">
            <a:extLst>
              <a:ext uri="{FF2B5EF4-FFF2-40B4-BE49-F238E27FC236}">
                <a16:creationId xmlns:a16="http://schemas.microsoft.com/office/drawing/2014/main" id="{3FBE0D70-7E69-F73E-1F6E-0FA0F99067D4}"/>
              </a:ext>
            </a:extLst>
          </p:cNvPr>
          <p:cNvPicPr>
            <a:picLocks noChangeAspect="1"/>
          </p:cNvPicPr>
          <p:nvPr/>
        </p:nvPicPr>
        <p:blipFill>
          <a:blip r:embed="rId6"/>
          <a:stretch>
            <a:fillRect/>
          </a:stretch>
        </p:blipFill>
        <p:spPr>
          <a:xfrm>
            <a:off x="2327738" y="4935462"/>
            <a:ext cx="1603862" cy="1449458"/>
          </a:xfrm>
          <a:prstGeom prst="rect">
            <a:avLst/>
          </a:prstGeom>
        </p:spPr>
      </p:pic>
      <p:pic>
        <p:nvPicPr>
          <p:cNvPr id="23" name="Picture 22">
            <a:extLst>
              <a:ext uri="{FF2B5EF4-FFF2-40B4-BE49-F238E27FC236}">
                <a16:creationId xmlns:a16="http://schemas.microsoft.com/office/drawing/2014/main" id="{E9CD26F0-1749-8CF5-C1D6-DB08BB0963DB}"/>
              </a:ext>
            </a:extLst>
          </p:cNvPr>
          <p:cNvPicPr>
            <a:picLocks noChangeAspect="1"/>
          </p:cNvPicPr>
          <p:nvPr/>
        </p:nvPicPr>
        <p:blipFill>
          <a:blip r:embed="rId7"/>
          <a:stretch>
            <a:fillRect/>
          </a:stretch>
        </p:blipFill>
        <p:spPr>
          <a:xfrm>
            <a:off x="1" y="5018888"/>
            <a:ext cx="1527356" cy="1366031"/>
          </a:xfrm>
          <a:prstGeom prst="rect">
            <a:avLst/>
          </a:prstGeom>
        </p:spPr>
      </p:pic>
      <p:pic>
        <p:nvPicPr>
          <p:cNvPr id="25" name="Picture 24">
            <a:extLst>
              <a:ext uri="{FF2B5EF4-FFF2-40B4-BE49-F238E27FC236}">
                <a16:creationId xmlns:a16="http://schemas.microsoft.com/office/drawing/2014/main" id="{9CC76E96-FD95-49C1-AEF9-AC2F7587FACF}"/>
              </a:ext>
            </a:extLst>
          </p:cNvPr>
          <p:cNvPicPr>
            <a:picLocks noChangeAspect="1"/>
          </p:cNvPicPr>
          <p:nvPr/>
        </p:nvPicPr>
        <p:blipFill>
          <a:blip r:embed="rId8"/>
          <a:stretch>
            <a:fillRect/>
          </a:stretch>
        </p:blipFill>
        <p:spPr>
          <a:xfrm>
            <a:off x="10142304" y="3388444"/>
            <a:ext cx="1527356" cy="1340440"/>
          </a:xfrm>
          <a:prstGeom prst="rect">
            <a:avLst/>
          </a:prstGeom>
        </p:spPr>
      </p:pic>
      <p:pic>
        <p:nvPicPr>
          <p:cNvPr id="27" name="Picture 26">
            <a:extLst>
              <a:ext uri="{FF2B5EF4-FFF2-40B4-BE49-F238E27FC236}">
                <a16:creationId xmlns:a16="http://schemas.microsoft.com/office/drawing/2014/main" id="{5F993D27-8D4A-176C-999B-5D5883D3ECC5}"/>
              </a:ext>
            </a:extLst>
          </p:cNvPr>
          <p:cNvPicPr>
            <a:picLocks noChangeAspect="1"/>
          </p:cNvPicPr>
          <p:nvPr/>
        </p:nvPicPr>
        <p:blipFill>
          <a:blip r:embed="rId9"/>
          <a:stretch>
            <a:fillRect/>
          </a:stretch>
        </p:blipFill>
        <p:spPr>
          <a:xfrm>
            <a:off x="7641497" y="3408498"/>
            <a:ext cx="1527356" cy="1380881"/>
          </a:xfrm>
          <a:prstGeom prst="rect">
            <a:avLst/>
          </a:prstGeom>
        </p:spPr>
      </p:pic>
      <p:pic>
        <p:nvPicPr>
          <p:cNvPr id="29" name="Picture 28">
            <a:extLst>
              <a:ext uri="{FF2B5EF4-FFF2-40B4-BE49-F238E27FC236}">
                <a16:creationId xmlns:a16="http://schemas.microsoft.com/office/drawing/2014/main" id="{B794BE26-9AF7-4662-F5B6-9410A6084ED8}"/>
              </a:ext>
            </a:extLst>
          </p:cNvPr>
          <p:cNvPicPr>
            <a:picLocks noChangeAspect="1"/>
          </p:cNvPicPr>
          <p:nvPr/>
        </p:nvPicPr>
        <p:blipFill>
          <a:blip r:embed="rId10"/>
          <a:stretch>
            <a:fillRect/>
          </a:stretch>
        </p:blipFill>
        <p:spPr>
          <a:xfrm>
            <a:off x="4867963" y="3444782"/>
            <a:ext cx="1603862" cy="1344597"/>
          </a:xfrm>
          <a:prstGeom prst="rect">
            <a:avLst/>
          </a:prstGeom>
        </p:spPr>
      </p:pic>
      <p:pic>
        <p:nvPicPr>
          <p:cNvPr id="31" name="Picture 30">
            <a:extLst>
              <a:ext uri="{FF2B5EF4-FFF2-40B4-BE49-F238E27FC236}">
                <a16:creationId xmlns:a16="http://schemas.microsoft.com/office/drawing/2014/main" id="{BC883E5A-7BC0-0738-D9EC-75E198D87CCA}"/>
              </a:ext>
            </a:extLst>
          </p:cNvPr>
          <p:cNvPicPr>
            <a:picLocks noChangeAspect="1"/>
          </p:cNvPicPr>
          <p:nvPr/>
        </p:nvPicPr>
        <p:blipFill>
          <a:blip r:embed="rId11"/>
          <a:stretch>
            <a:fillRect/>
          </a:stretch>
        </p:blipFill>
        <p:spPr>
          <a:xfrm>
            <a:off x="2327738" y="3444782"/>
            <a:ext cx="1603862" cy="1329214"/>
          </a:xfrm>
          <a:prstGeom prst="rect">
            <a:avLst/>
          </a:prstGeom>
        </p:spPr>
      </p:pic>
      <p:pic>
        <p:nvPicPr>
          <p:cNvPr id="33" name="Picture 32">
            <a:extLst>
              <a:ext uri="{FF2B5EF4-FFF2-40B4-BE49-F238E27FC236}">
                <a16:creationId xmlns:a16="http://schemas.microsoft.com/office/drawing/2014/main" id="{1EA6FC5F-8616-64D5-A2CA-3F83895F785B}"/>
              </a:ext>
            </a:extLst>
          </p:cNvPr>
          <p:cNvPicPr>
            <a:picLocks noChangeAspect="1"/>
          </p:cNvPicPr>
          <p:nvPr/>
        </p:nvPicPr>
        <p:blipFill>
          <a:blip r:embed="rId12"/>
          <a:stretch>
            <a:fillRect/>
          </a:stretch>
        </p:blipFill>
        <p:spPr>
          <a:xfrm>
            <a:off x="11405" y="3429000"/>
            <a:ext cx="1527356" cy="1366031"/>
          </a:xfrm>
          <a:prstGeom prst="rect">
            <a:avLst/>
          </a:prstGeom>
        </p:spPr>
      </p:pic>
    </p:spTree>
    <p:extLst>
      <p:ext uri="{BB962C8B-B14F-4D97-AF65-F5344CB8AC3E}">
        <p14:creationId xmlns:p14="http://schemas.microsoft.com/office/powerpoint/2010/main" val="291161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grpId="0" nodeType="after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1" presetClass="entr" presetSubtype="0" fill="hold" nodeType="afterEffect">
                                  <p:stCondLst>
                                    <p:cond delay="0"/>
                                  </p:stCondLst>
                                  <p:childTnLst>
                                    <p:set>
                                      <p:cBhvr>
                                        <p:cTn id="24" dur="1" fill="hold">
                                          <p:stCondLst>
                                            <p:cond delay="999"/>
                                          </p:stCondLst>
                                        </p:cTn>
                                        <p:tgtEl>
                                          <p:spTgt spid="33"/>
                                        </p:tgtEl>
                                        <p:attrNameLst>
                                          <p:attrName>style.visibility</p:attrName>
                                        </p:attrNameLst>
                                      </p:cBhvr>
                                      <p:to>
                                        <p:strVal val="visible"/>
                                      </p:to>
                                    </p:set>
                                  </p:childTnLst>
                                </p:cTn>
                              </p:par>
                            </p:childTnLst>
                          </p:cTn>
                        </p:par>
                        <p:par>
                          <p:cTn id="25" fill="hold">
                            <p:stCondLst>
                              <p:cond delay="5000"/>
                            </p:stCondLst>
                            <p:childTnLst>
                              <p:par>
                                <p:cTn id="26" presetID="1" presetClass="entr" presetSubtype="0" fill="hold" nodeType="afterEffect">
                                  <p:stCondLst>
                                    <p:cond delay="0"/>
                                  </p:stCondLst>
                                  <p:childTnLst>
                                    <p:set>
                                      <p:cBhvr>
                                        <p:cTn id="27" dur="1" fill="hold">
                                          <p:stCondLst>
                                            <p:cond delay="999"/>
                                          </p:stCondLst>
                                        </p:cTn>
                                        <p:tgtEl>
                                          <p:spTgt spid="31"/>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nodeType="afterEffect">
                                  <p:stCondLst>
                                    <p:cond delay="0"/>
                                  </p:stCondLst>
                                  <p:childTnLst>
                                    <p:set>
                                      <p:cBhvr>
                                        <p:cTn id="30" dur="1" fill="hold">
                                          <p:stCondLst>
                                            <p:cond delay="999"/>
                                          </p:stCondLst>
                                        </p:cTn>
                                        <p:tgtEl>
                                          <p:spTgt spid="29"/>
                                        </p:tgtEl>
                                        <p:attrNameLst>
                                          <p:attrName>style.visibility</p:attrName>
                                        </p:attrNameLst>
                                      </p:cBhvr>
                                      <p:to>
                                        <p:strVal val="visible"/>
                                      </p:to>
                                    </p:set>
                                  </p:childTnLst>
                                </p:cTn>
                              </p:par>
                            </p:childTnLst>
                          </p:cTn>
                        </p:par>
                        <p:par>
                          <p:cTn id="31" fill="hold">
                            <p:stCondLst>
                              <p:cond delay="7000"/>
                            </p:stCondLst>
                            <p:childTnLst>
                              <p:par>
                                <p:cTn id="32" presetID="1" presetClass="entr" presetSubtype="0" fill="hold" nodeType="afterEffect">
                                  <p:stCondLst>
                                    <p:cond delay="0"/>
                                  </p:stCondLst>
                                  <p:childTnLst>
                                    <p:set>
                                      <p:cBhvr>
                                        <p:cTn id="33" dur="1" fill="hold">
                                          <p:stCondLst>
                                            <p:cond delay="999"/>
                                          </p:stCondLst>
                                        </p:cTn>
                                        <p:tgtEl>
                                          <p:spTgt spid="27"/>
                                        </p:tgtEl>
                                        <p:attrNameLst>
                                          <p:attrName>style.visibility</p:attrName>
                                        </p:attrNameLst>
                                      </p:cBhvr>
                                      <p:to>
                                        <p:strVal val="visible"/>
                                      </p:to>
                                    </p:set>
                                  </p:childTnLst>
                                </p:cTn>
                              </p:par>
                            </p:childTnLst>
                          </p:cTn>
                        </p:par>
                        <p:par>
                          <p:cTn id="34" fill="hold">
                            <p:stCondLst>
                              <p:cond delay="8000"/>
                            </p:stCondLst>
                            <p:childTnLst>
                              <p:par>
                                <p:cTn id="35" presetID="1" presetClass="entr" presetSubtype="0" fill="hold" nodeType="afterEffect">
                                  <p:stCondLst>
                                    <p:cond delay="0"/>
                                  </p:stCondLst>
                                  <p:childTnLst>
                                    <p:set>
                                      <p:cBhvr>
                                        <p:cTn id="36" dur="1" fill="hold">
                                          <p:stCondLst>
                                            <p:cond delay="999"/>
                                          </p:stCondLst>
                                        </p:cTn>
                                        <p:tgtEl>
                                          <p:spTgt spid="25"/>
                                        </p:tgtEl>
                                        <p:attrNameLst>
                                          <p:attrName>style.visibility</p:attrName>
                                        </p:attrNameLst>
                                      </p:cBhvr>
                                      <p:to>
                                        <p:strVal val="visible"/>
                                      </p:to>
                                    </p:set>
                                  </p:childTnLst>
                                </p:cTn>
                              </p:par>
                            </p:childTnLst>
                          </p:cTn>
                        </p:par>
                        <p:par>
                          <p:cTn id="37" fill="hold">
                            <p:stCondLst>
                              <p:cond delay="9000"/>
                            </p:stCondLst>
                            <p:childTnLst>
                              <p:par>
                                <p:cTn id="38" presetID="1" presetClass="entr" presetSubtype="0" fill="hold" nodeType="afterEffect">
                                  <p:stCondLst>
                                    <p:cond delay="0"/>
                                  </p:stCondLst>
                                  <p:childTnLst>
                                    <p:set>
                                      <p:cBhvr>
                                        <p:cTn id="39" dur="1" fill="hold">
                                          <p:stCondLst>
                                            <p:cond delay="999"/>
                                          </p:stCondLst>
                                        </p:cTn>
                                        <p:tgtEl>
                                          <p:spTgt spid="23"/>
                                        </p:tgtEl>
                                        <p:attrNameLst>
                                          <p:attrName>style.visibility</p:attrName>
                                        </p:attrNameLst>
                                      </p:cBhvr>
                                      <p:to>
                                        <p:strVal val="visible"/>
                                      </p:to>
                                    </p:set>
                                  </p:childTnLst>
                                </p:cTn>
                              </p:par>
                            </p:childTnLst>
                          </p:cTn>
                        </p:par>
                        <p:par>
                          <p:cTn id="40" fill="hold">
                            <p:stCondLst>
                              <p:cond delay="10000"/>
                            </p:stCondLst>
                            <p:childTnLst>
                              <p:par>
                                <p:cTn id="41" presetID="1" presetClass="entr" presetSubtype="0" fill="hold" nodeType="afterEffect">
                                  <p:stCondLst>
                                    <p:cond delay="0"/>
                                  </p:stCondLst>
                                  <p:childTnLst>
                                    <p:set>
                                      <p:cBhvr>
                                        <p:cTn id="42" dur="1" fill="hold">
                                          <p:stCondLst>
                                            <p:cond delay="999"/>
                                          </p:stCondLst>
                                        </p:cTn>
                                        <p:tgtEl>
                                          <p:spTgt spid="21"/>
                                        </p:tgtEl>
                                        <p:attrNameLst>
                                          <p:attrName>style.visibility</p:attrName>
                                        </p:attrNameLst>
                                      </p:cBhvr>
                                      <p:to>
                                        <p:strVal val="visible"/>
                                      </p:to>
                                    </p:set>
                                  </p:childTnLst>
                                </p:cTn>
                              </p:par>
                            </p:childTnLst>
                          </p:cTn>
                        </p:par>
                        <p:par>
                          <p:cTn id="43" fill="hold">
                            <p:stCondLst>
                              <p:cond delay="11000"/>
                            </p:stCondLst>
                            <p:childTnLst>
                              <p:par>
                                <p:cTn id="44" presetID="1" presetClass="entr" presetSubtype="0" fill="hold" nodeType="afterEffect">
                                  <p:stCondLst>
                                    <p:cond delay="0"/>
                                  </p:stCondLst>
                                  <p:childTnLst>
                                    <p:set>
                                      <p:cBhvr>
                                        <p:cTn id="45" dur="1" fill="hold">
                                          <p:stCondLst>
                                            <p:cond delay="999"/>
                                          </p:stCondLst>
                                        </p:cTn>
                                        <p:tgtEl>
                                          <p:spTgt spid="18"/>
                                        </p:tgtEl>
                                        <p:attrNameLst>
                                          <p:attrName>style.visibility</p:attrName>
                                        </p:attrNameLst>
                                      </p:cBhvr>
                                      <p:to>
                                        <p:strVal val="visible"/>
                                      </p:to>
                                    </p:set>
                                  </p:childTnLst>
                                </p:cTn>
                              </p:par>
                            </p:childTnLst>
                          </p:cTn>
                        </p:par>
                        <p:par>
                          <p:cTn id="46" fill="hold">
                            <p:stCondLst>
                              <p:cond delay="12000"/>
                            </p:stCondLst>
                            <p:childTnLst>
                              <p:par>
                                <p:cTn id="47" presetID="1" presetClass="entr" presetSubtype="0" fill="hold" nodeType="afterEffect">
                                  <p:stCondLst>
                                    <p:cond delay="0"/>
                                  </p:stCondLst>
                                  <p:childTnLst>
                                    <p:set>
                                      <p:cBhvr>
                                        <p:cTn id="48" dur="1" fill="hold">
                                          <p:stCondLst>
                                            <p:cond delay="999"/>
                                          </p:stCondLst>
                                        </p:cTn>
                                        <p:tgtEl>
                                          <p:spTgt spid="14"/>
                                        </p:tgtEl>
                                        <p:attrNameLst>
                                          <p:attrName>style.visibility</p:attrName>
                                        </p:attrNameLst>
                                      </p:cBhvr>
                                      <p:to>
                                        <p:strVal val="visible"/>
                                      </p:to>
                                    </p:set>
                                  </p:childTnLst>
                                </p:cTn>
                              </p:par>
                            </p:childTnLst>
                          </p:cTn>
                        </p:par>
                        <p:par>
                          <p:cTn id="49" fill="hold">
                            <p:stCondLst>
                              <p:cond delay="13000"/>
                            </p:stCondLst>
                            <p:childTnLst>
                              <p:par>
                                <p:cTn id="50" presetID="1" presetClass="entr" presetSubtype="0" fill="hold" nodeType="afterEffect">
                                  <p:stCondLst>
                                    <p:cond delay="0"/>
                                  </p:stCondLst>
                                  <p:childTnLst>
                                    <p:set>
                                      <p:cBhvr>
                                        <p:cTn id="51" dur="1" fill="hold">
                                          <p:stCondLst>
                                            <p:cond delay="9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C735AE-D902-ED1A-DBFB-E8BDD4FF6BDB}"/>
              </a:ext>
            </a:extLst>
          </p:cNvPr>
          <p:cNvPicPr>
            <a:picLocks noChangeAspect="1"/>
          </p:cNvPicPr>
          <p:nvPr/>
        </p:nvPicPr>
        <p:blipFill>
          <a:blip r:embed="rId2"/>
          <a:stretch>
            <a:fillRect/>
          </a:stretch>
        </p:blipFill>
        <p:spPr>
          <a:xfrm>
            <a:off x="-23446" y="914400"/>
            <a:ext cx="12215446" cy="5767753"/>
          </a:xfrm>
          <a:prstGeom prst="rect">
            <a:avLst/>
          </a:prstGeom>
        </p:spPr>
      </p:pic>
      <p:sp>
        <p:nvSpPr>
          <p:cNvPr id="8" name="TextBox 7">
            <a:extLst>
              <a:ext uri="{FF2B5EF4-FFF2-40B4-BE49-F238E27FC236}">
                <a16:creationId xmlns:a16="http://schemas.microsoft.com/office/drawing/2014/main" id="{2D02EE40-5A63-CC3B-CC05-77133DA50685}"/>
              </a:ext>
            </a:extLst>
          </p:cNvPr>
          <p:cNvSpPr txBox="1"/>
          <p:nvPr/>
        </p:nvSpPr>
        <p:spPr>
          <a:xfrm>
            <a:off x="2111479" y="193432"/>
            <a:ext cx="7969041" cy="523220"/>
          </a:xfrm>
          <a:prstGeom prst="rect">
            <a:avLst/>
          </a:prstGeom>
          <a:noFill/>
        </p:spPr>
        <p:txBody>
          <a:bodyPr wrap="none" rtlCol="0">
            <a:spAutoFit/>
          </a:bodyPr>
          <a:lstStyle/>
          <a:p>
            <a:r>
              <a:rPr lang="en-US" sz="2800" b="1" dirty="0"/>
              <a:t>TOP 5 BATSMAN IN EACH SEASON OF IPL 2015-2019 </a:t>
            </a:r>
            <a:endParaRPr lang="en-PK" b="1" dirty="0"/>
          </a:p>
        </p:txBody>
      </p:sp>
      <p:pic>
        <p:nvPicPr>
          <p:cNvPr id="10" name="Picture 9">
            <a:extLst>
              <a:ext uri="{FF2B5EF4-FFF2-40B4-BE49-F238E27FC236}">
                <a16:creationId xmlns:a16="http://schemas.microsoft.com/office/drawing/2014/main" id="{0F55BD2A-14F6-7CB1-1D97-19EC43FB154E}"/>
              </a:ext>
            </a:extLst>
          </p:cNvPr>
          <p:cNvPicPr>
            <a:picLocks noChangeAspect="1"/>
          </p:cNvPicPr>
          <p:nvPr/>
        </p:nvPicPr>
        <p:blipFill>
          <a:blip r:embed="rId3"/>
          <a:stretch>
            <a:fillRect/>
          </a:stretch>
        </p:blipFill>
        <p:spPr>
          <a:xfrm>
            <a:off x="10720436" y="1002325"/>
            <a:ext cx="639226" cy="571709"/>
          </a:xfrm>
          <a:prstGeom prst="rect">
            <a:avLst/>
          </a:prstGeom>
        </p:spPr>
      </p:pic>
      <p:pic>
        <p:nvPicPr>
          <p:cNvPr id="12" name="Picture 11">
            <a:extLst>
              <a:ext uri="{FF2B5EF4-FFF2-40B4-BE49-F238E27FC236}">
                <a16:creationId xmlns:a16="http://schemas.microsoft.com/office/drawing/2014/main" id="{88CD0C70-6A4C-8839-61A3-191D79EB9894}"/>
              </a:ext>
            </a:extLst>
          </p:cNvPr>
          <p:cNvPicPr>
            <a:picLocks noChangeAspect="1"/>
          </p:cNvPicPr>
          <p:nvPr/>
        </p:nvPicPr>
        <p:blipFill>
          <a:blip r:embed="rId4"/>
          <a:stretch>
            <a:fillRect/>
          </a:stretch>
        </p:blipFill>
        <p:spPr>
          <a:xfrm>
            <a:off x="7093169" y="1844581"/>
            <a:ext cx="553844" cy="459003"/>
          </a:xfrm>
          <a:prstGeom prst="rect">
            <a:avLst/>
          </a:prstGeom>
        </p:spPr>
      </p:pic>
      <p:pic>
        <p:nvPicPr>
          <p:cNvPr id="14" name="Picture 13">
            <a:extLst>
              <a:ext uri="{FF2B5EF4-FFF2-40B4-BE49-F238E27FC236}">
                <a16:creationId xmlns:a16="http://schemas.microsoft.com/office/drawing/2014/main" id="{EB0AEF19-429C-AFED-14C0-C17D6CCAC845}"/>
              </a:ext>
            </a:extLst>
          </p:cNvPr>
          <p:cNvPicPr>
            <a:picLocks noChangeAspect="1"/>
          </p:cNvPicPr>
          <p:nvPr/>
        </p:nvPicPr>
        <p:blipFill>
          <a:blip r:embed="rId5"/>
          <a:stretch>
            <a:fillRect/>
          </a:stretch>
        </p:blipFill>
        <p:spPr>
          <a:xfrm>
            <a:off x="7093170" y="2303584"/>
            <a:ext cx="553843" cy="464315"/>
          </a:xfrm>
          <a:prstGeom prst="rect">
            <a:avLst/>
          </a:prstGeom>
        </p:spPr>
      </p:pic>
      <p:pic>
        <p:nvPicPr>
          <p:cNvPr id="16" name="Picture 15">
            <a:extLst>
              <a:ext uri="{FF2B5EF4-FFF2-40B4-BE49-F238E27FC236}">
                <a16:creationId xmlns:a16="http://schemas.microsoft.com/office/drawing/2014/main" id="{147E3F14-273F-291F-297B-5B997CABE4B6}"/>
              </a:ext>
            </a:extLst>
          </p:cNvPr>
          <p:cNvPicPr>
            <a:picLocks noChangeAspect="1"/>
          </p:cNvPicPr>
          <p:nvPr/>
        </p:nvPicPr>
        <p:blipFill>
          <a:blip r:embed="rId6"/>
          <a:stretch>
            <a:fillRect/>
          </a:stretch>
        </p:blipFill>
        <p:spPr>
          <a:xfrm>
            <a:off x="7093169" y="2762586"/>
            <a:ext cx="553845" cy="471179"/>
          </a:xfrm>
          <a:prstGeom prst="rect">
            <a:avLst/>
          </a:prstGeom>
        </p:spPr>
      </p:pic>
      <p:pic>
        <p:nvPicPr>
          <p:cNvPr id="18" name="Picture 17">
            <a:extLst>
              <a:ext uri="{FF2B5EF4-FFF2-40B4-BE49-F238E27FC236}">
                <a16:creationId xmlns:a16="http://schemas.microsoft.com/office/drawing/2014/main" id="{9F5BC3BD-413D-C45A-0441-31EDF89B4441}"/>
              </a:ext>
            </a:extLst>
          </p:cNvPr>
          <p:cNvPicPr>
            <a:picLocks noChangeAspect="1"/>
          </p:cNvPicPr>
          <p:nvPr/>
        </p:nvPicPr>
        <p:blipFill>
          <a:blip r:embed="rId7"/>
          <a:stretch>
            <a:fillRect/>
          </a:stretch>
        </p:blipFill>
        <p:spPr>
          <a:xfrm>
            <a:off x="7075585" y="3226900"/>
            <a:ext cx="571428" cy="606545"/>
          </a:xfrm>
          <a:prstGeom prst="rect">
            <a:avLst/>
          </a:prstGeom>
        </p:spPr>
      </p:pic>
    </p:spTree>
    <p:extLst>
      <p:ext uri="{BB962C8B-B14F-4D97-AF65-F5344CB8AC3E}">
        <p14:creationId xmlns:p14="http://schemas.microsoft.com/office/powerpoint/2010/main" val="373376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1250"/>
                                        <p:tgtEl>
                                          <p:spTgt spid="3"/>
                                        </p:tgtEl>
                                      </p:cBhvr>
                                    </p:animEffect>
                                  </p:childTnLst>
                                </p:cTn>
                              </p:par>
                              <p:par>
                                <p:cTn id="13" presetID="16" presetClass="entr" presetSubtype="2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1250"/>
                                        <p:tgtEl>
                                          <p:spTgt spid="10"/>
                                        </p:tgtEl>
                                      </p:cBhvr>
                                    </p:animEffect>
                                  </p:childTnLst>
                                </p:cTn>
                              </p:par>
                              <p:par>
                                <p:cTn id="16" presetID="16" presetClass="entr" presetSubtype="2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1250"/>
                                        <p:tgtEl>
                                          <p:spTgt spid="12"/>
                                        </p:tgtEl>
                                      </p:cBhvr>
                                    </p:animEffect>
                                  </p:childTnLst>
                                </p:cTn>
                              </p:par>
                              <p:par>
                                <p:cTn id="19" presetID="16" presetClass="entr" presetSubtype="2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1250"/>
                                        <p:tgtEl>
                                          <p:spTgt spid="14"/>
                                        </p:tgtEl>
                                      </p:cBhvr>
                                    </p:animEffect>
                                  </p:childTnLst>
                                </p:cTn>
                              </p:par>
                              <p:par>
                                <p:cTn id="22" presetID="16" presetClass="entr" presetSubtype="2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1250"/>
                                        <p:tgtEl>
                                          <p:spTgt spid="16"/>
                                        </p:tgtEl>
                                      </p:cBhvr>
                                    </p:animEffect>
                                  </p:childTnLst>
                                </p:cTn>
                              </p:par>
                              <p:par>
                                <p:cTn id="25" presetID="16" presetClass="entr" presetSubtype="2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1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02EE40-5A63-CC3B-CC05-77133DA50685}"/>
              </a:ext>
            </a:extLst>
          </p:cNvPr>
          <p:cNvSpPr txBox="1"/>
          <p:nvPr/>
        </p:nvSpPr>
        <p:spPr>
          <a:xfrm>
            <a:off x="2111479" y="193432"/>
            <a:ext cx="8817029" cy="523220"/>
          </a:xfrm>
          <a:prstGeom prst="rect">
            <a:avLst/>
          </a:prstGeom>
          <a:noFill/>
        </p:spPr>
        <p:txBody>
          <a:bodyPr wrap="none" rtlCol="0">
            <a:spAutoFit/>
          </a:bodyPr>
          <a:lstStyle/>
          <a:p>
            <a:r>
              <a:rPr lang="en-US" sz="2800" b="1" dirty="0"/>
              <a:t>TOP 5 WICKET TAKERS IN EACH SEASON OF IPL 2015-2019 </a:t>
            </a:r>
            <a:endParaRPr lang="en-PK" b="1" dirty="0"/>
          </a:p>
        </p:txBody>
      </p:sp>
      <p:pic>
        <p:nvPicPr>
          <p:cNvPr id="4" name="Picture 3">
            <a:extLst>
              <a:ext uri="{FF2B5EF4-FFF2-40B4-BE49-F238E27FC236}">
                <a16:creationId xmlns:a16="http://schemas.microsoft.com/office/drawing/2014/main" id="{25A32D64-B8DE-42EF-3324-E1F60F12053D}"/>
              </a:ext>
            </a:extLst>
          </p:cNvPr>
          <p:cNvPicPr>
            <a:picLocks noChangeAspect="1"/>
          </p:cNvPicPr>
          <p:nvPr/>
        </p:nvPicPr>
        <p:blipFill>
          <a:blip r:embed="rId2"/>
          <a:stretch>
            <a:fillRect/>
          </a:stretch>
        </p:blipFill>
        <p:spPr>
          <a:xfrm>
            <a:off x="0" y="910036"/>
            <a:ext cx="12192000" cy="5754532"/>
          </a:xfrm>
          <a:prstGeom prst="rect">
            <a:avLst/>
          </a:prstGeom>
        </p:spPr>
      </p:pic>
      <p:pic>
        <p:nvPicPr>
          <p:cNvPr id="6" name="Picture 5">
            <a:extLst>
              <a:ext uri="{FF2B5EF4-FFF2-40B4-BE49-F238E27FC236}">
                <a16:creationId xmlns:a16="http://schemas.microsoft.com/office/drawing/2014/main" id="{27954F60-BB70-CC41-6CB9-3009403D5CD1}"/>
              </a:ext>
            </a:extLst>
          </p:cNvPr>
          <p:cNvPicPr>
            <a:picLocks noChangeAspect="1"/>
          </p:cNvPicPr>
          <p:nvPr/>
        </p:nvPicPr>
        <p:blipFill>
          <a:blip r:embed="rId3"/>
          <a:stretch>
            <a:fillRect/>
          </a:stretch>
        </p:blipFill>
        <p:spPr>
          <a:xfrm>
            <a:off x="281355" y="910036"/>
            <a:ext cx="719337" cy="643358"/>
          </a:xfrm>
          <a:prstGeom prst="rect">
            <a:avLst/>
          </a:prstGeom>
        </p:spPr>
      </p:pic>
      <p:pic>
        <p:nvPicPr>
          <p:cNvPr id="9" name="Picture 8">
            <a:extLst>
              <a:ext uri="{FF2B5EF4-FFF2-40B4-BE49-F238E27FC236}">
                <a16:creationId xmlns:a16="http://schemas.microsoft.com/office/drawing/2014/main" id="{305AF731-EE8E-5700-2D1A-0DCF4635A088}"/>
              </a:ext>
            </a:extLst>
          </p:cNvPr>
          <p:cNvPicPr>
            <a:picLocks noChangeAspect="1"/>
          </p:cNvPicPr>
          <p:nvPr/>
        </p:nvPicPr>
        <p:blipFill>
          <a:blip r:embed="rId4"/>
          <a:stretch>
            <a:fillRect/>
          </a:stretch>
        </p:blipFill>
        <p:spPr>
          <a:xfrm>
            <a:off x="947936" y="1324793"/>
            <a:ext cx="719337" cy="650086"/>
          </a:xfrm>
          <a:prstGeom prst="rect">
            <a:avLst/>
          </a:prstGeom>
        </p:spPr>
      </p:pic>
      <p:pic>
        <p:nvPicPr>
          <p:cNvPr id="11" name="Picture 10">
            <a:extLst>
              <a:ext uri="{FF2B5EF4-FFF2-40B4-BE49-F238E27FC236}">
                <a16:creationId xmlns:a16="http://schemas.microsoft.com/office/drawing/2014/main" id="{C0A5D72C-0BBE-CE22-04E2-1A7DDD61C8F0}"/>
              </a:ext>
            </a:extLst>
          </p:cNvPr>
          <p:cNvPicPr>
            <a:picLocks noChangeAspect="1"/>
          </p:cNvPicPr>
          <p:nvPr/>
        </p:nvPicPr>
        <p:blipFill>
          <a:blip r:embed="rId5"/>
          <a:stretch>
            <a:fillRect/>
          </a:stretch>
        </p:blipFill>
        <p:spPr>
          <a:xfrm>
            <a:off x="1563090" y="1383495"/>
            <a:ext cx="719337" cy="643358"/>
          </a:xfrm>
          <a:prstGeom prst="rect">
            <a:avLst/>
          </a:prstGeom>
        </p:spPr>
      </p:pic>
      <p:pic>
        <p:nvPicPr>
          <p:cNvPr id="13" name="Picture 12">
            <a:extLst>
              <a:ext uri="{FF2B5EF4-FFF2-40B4-BE49-F238E27FC236}">
                <a16:creationId xmlns:a16="http://schemas.microsoft.com/office/drawing/2014/main" id="{DFF3F9B0-1B36-F853-4569-57C5E46BD0EC}"/>
              </a:ext>
            </a:extLst>
          </p:cNvPr>
          <p:cNvPicPr>
            <a:picLocks noChangeAspect="1"/>
          </p:cNvPicPr>
          <p:nvPr/>
        </p:nvPicPr>
        <p:blipFill>
          <a:blip r:embed="rId6"/>
          <a:stretch>
            <a:fillRect/>
          </a:stretch>
        </p:blipFill>
        <p:spPr>
          <a:xfrm>
            <a:off x="2282427" y="1436250"/>
            <a:ext cx="711602" cy="643359"/>
          </a:xfrm>
          <a:prstGeom prst="rect">
            <a:avLst/>
          </a:prstGeom>
        </p:spPr>
      </p:pic>
      <p:pic>
        <p:nvPicPr>
          <p:cNvPr id="15" name="Picture 14">
            <a:extLst>
              <a:ext uri="{FF2B5EF4-FFF2-40B4-BE49-F238E27FC236}">
                <a16:creationId xmlns:a16="http://schemas.microsoft.com/office/drawing/2014/main" id="{518248E4-54D7-EDBD-95B7-33748528C705}"/>
              </a:ext>
            </a:extLst>
          </p:cNvPr>
          <p:cNvPicPr>
            <a:picLocks noChangeAspect="1"/>
          </p:cNvPicPr>
          <p:nvPr/>
        </p:nvPicPr>
        <p:blipFill>
          <a:blip r:embed="rId7"/>
          <a:stretch>
            <a:fillRect/>
          </a:stretch>
        </p:blipFill>
        <p:spPr>
          <a:xfrm>
            <a:off x="3670835" y="2531652"/>
            <a:ext cx="780075" cy="756672"/>
          </a:xfrm>
          <a:prstGeom prst="rect">
            <a:avLst/>
          </a:prstGeom>
        </p:spPr>
      </p:pic>
    </p:spTree>
    <p:extLst>
      <p:ext uri="{BB962C8B-B14F-4D97-AF65-F5344CB8AC3E}">
        <p14:creationId xmlns:p14="http://schemas.microsoft.com/office/powerpoint/2010/main" val="2819041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extBox 1">
            <a:extLst>
              <a:ext uri="{FF2B5EF4-FFF2-40B4-BE49-F238E27FC236}">
                <a16:creationId xmlns:a16="http://schemas.microsoft.com/office/drawing/2014/main" id="{155D7268-FD23-DA3F-B47C-BB16543BC9D1}"/>
              </a:ext>
            </a:extLst>
          </p:cNvPr>
          <p:cNvSpPr txBox="1"/>
          <p:nvPr/>
        </p:nvSpPr>
        <p:spPr>
          <a:xfrm>
            <a:off x="7260" y="1260972"/>
            <a:ext cx="6762817"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Death overs, can be crucial either by batting first or chasing !!!</a:t>
            </a:r>
            <a:endParaRPr lang="en-PK" dirty="0">
              <a:effectLst>
                <a:outerShdw blurRad="38100" dist="38100" dir="2700000" algn="tl">
                  <a:srgbClr val="000000">
                    <a:alpha val="43137"/>
                  </a:srgbClr>
                </a:outerShdw>
              </a:effectLst>
            </a:endParaRPr>
          </a:p>
        </p:txBody>
      </p:sp>
      <p:sp>
        <p:nvSpPr>
          <p:cNvPr id="7" name="Isosceles Triangle 6">
            <a:extLst>
              <a:ext uri="{FF2B5EF4-FFF2-40B4-BE49-F238E27FC236}">
                <a16:creationId xmlns:a16="http://schemas.microsoft.com/office/drawing/2014/main" id="{2208D6A9-6F75-F0B1-CE28-C1F925356308}"/>
              </a:ext>
            </a:extLst>
          </p:cNvPr>
          <p:cNvSpPr/>
          <p:nvPr/>
        </p:nvSpPr>
        <p:spPr>
          <a:xfrm rot="10800000">
            <a:off x="5526698" y="0"/>
            <a:ext cx="816952" cy="764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Google Shape;154;p20">
            <a:extLst>
              <a:ext uri="{FF2B5EF4-FFF2-40B4-BE49-F238E27FC236}">
                <a16:creationId xmlns:a16="http://schemas.microsoft.com/office/drawing/2014/main" id="{102592E1-63C4-80EA-D0C8-4E569B3DE780}"/>
              </a:ext>
            </a:extLst>
          </p:cNvPr>
          <p:cNvSpPr txBox="1"/>
          <p:nvPr/>
        </p:nvSpPr>
        <p:spPr>
          <a:xfrm>
            <a:off x="762781" y="805552"/>
            <a:ext cx="10596873" cy="353903"/>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dirty="0">
                <a:solidFill>
                  <a:schemeClr val="bg1">
                    <a:lumMod val="95000"/>
                    <a:lumOff val="5000"/>
                  </a:schemeClr>
                </a:solidFill>
                <a:latin typeface="+mn-lt"/>
                <a:sym typeface="Century Gothic"/>
              </a:rPr>
              <a:t>PROPORTION OF WINS BY BATTING FIRST &amp; SECOND AND INCREASING RUNRATE IN DEATH OVERS. </a:t>
            </a:r>
            <a:endParaRPr dirty="0">
              <a:solidFill>
                <a:schemeClr val="bg1">
                  <a:lumMod val="95000"/>
                  <a:lumOff val="5000"/>
                </a:schemeClr>
              </a:solidFill>
              <a:latin typeface="+mn-lt"/>
              <a:sym typeface="Century Gothic"/>
            </a:endParaRPr>
          </a:p>
        </p:txBody>
      </p:sp>
      <p:pic>
        <p:nvPicPr>
          <p:cNvPr id="11" name="Picture 10">
            <a:extLst>
              <a:ext uri="{FF2B5EF4-FFF2-40B4-BE49-F238E27FC236}">
                <a16:creationId xmlns:a16="http://schemas.microsoft.com/office/drawing/2014/main" id="{F24F785D-CEF4-A226-ACDB-058EC3933EAC}"/>
              </a:ext>
            </a:extLst>
          </p:cNvPr>
          <p:cNvPicPr>
            <a:picLocks noChangeAspect="1"/>
          </p:cNvPicPr>
          <p:nvPr/>
        </p:nvPicPr>
        <p:blipFill>
          <a:blip r:embed="rId3"/>
          <a:stretch>
            <a:fillRect/>
          </a:stretch>
        </p:blipFill>
        <p:spPr>
          <a:xfrm>
            <a:off x="7260" y="1744628"/>
            <a:ext cx="12184740" cy="2093245"/>
          </a:xfrm>
          <a:prstGeom prst="rect">
            <a:avLst/>
          </a:prstGeom>
        </p:spPr>
      </p:pic>
      <p:sp>
        <p:nvSpPr>
          <p:cNvPr id="24" name="TextBox 23">
            <a:extLst>
              <a:ext uri="{FF2B5EF4-FFF2-40B4-BE49-F238E27FC236}">
                <a16:creationId xmlns:a16="http://schemas.microsoft.com/office/drawing/2014/main" id="{DBF42FDC-F065-224B-A7F1-841D94469AFA}"/>
              </a:ext>
            </a:extLst>
          </p:cNvPr>
          <p:cNvSpPr txBox="1"/>
          <p:nvPr/>
        </p:nvSpPr>
        <p:spPr>
          <a:xfrm>
            <a:off x="0" y="5206595"/>
            <a:ext cx="7684540" cy="369332"/>
          </a:xfrm>
          <a:prstGeom prst="rect">
            <a:avLst/>
          </a:prstGeom>
          <a:noFill/>
        </p:spPr>
        <p:txBody>
          <a:bodyPr wrap="none" rtlCol="0">
            <a:spAutoFit/>
          </a:bodyPr>
          <a:lstStyle/>
          <a:p>
            <a:r>
              <a:rPr lang="en-US" dirty="0"/>
              <a:t>The most recent t20 game has witnessed the same stats on September 04,2022</a:t>
            </a:r>
            <a:endParaRPr lang="en-PK" dirty="0"/>
          </a:p>
        </p:txBody>
      </p:sp>
      <p:pic>
        <p:nvPicPr>
          <p:cNvPr id="26" name="Picture 25">
            <a:extLst>
              <a:ext uri="{FF2B5EF4-FFF2-40B4-BE49-F238E27FC236}">
                <a16:creationId xmlns:a16="http://schemas.microsoft.com/office/drawing/2014/main" id="{CE0C2888-FD13-1557-BFE0-C1B03092A4B6}"/>
              </a:ext>
            </a:extLst>
          </p:cNvPr>
          <p:cNvPicPr>
            <a:picLocks noChangeAspect="1"/>
          </p:cNvPicPr>
          <p:nvPr/>
        </p:nvPicPr>
        <p:blipFill>
          <a:blip r:embed="rId4"/>
          <a:stretch>
            <a:fillRect/>
          </a:stretch>
        </p:blipFill>
        <p:spPr>
          <a:xfrm>
            <a:off x="8401993" y="4140203"/>
            <a:ext cx="3333230" cy="2132784"/>
          </a:xfrm>
          <a:prstGeom prst="rect">
            <a:avLst/>
          </a:prstGeom>
        </p:spPr>
      </p:pic>
    </p:spTree>
    <p:extLst>
      <p:ext uri="{BB962C8B-B14F-4D97-AF65-F5344CB8AC3E}">
        <p14:creationId xmlns:p14="http://schemas.microsoft.com/office/powerpoint/2010/main" val="91849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2" name="TextBox 11">
            <a:extLst>
              <a:ext uri="{FF2B5EF4-FFF2-40B4-BE49-F238E27FC236}">
                <a16:creationId xmlns:a16="http://schemas.microsoft.com/office/drawing/2014/main" id="{4084249D-DB08-DE84-9B25-EC6BAC7B7A9E}"/>
              </a:ext>
            </a:extLst>
          </p:cNvPr>
          <p:cNvSpPr txBox="1"/>
          <p:nvPr/>
        </p:nvSpPr>
        <p:spPr>
          <a:xfrm>
            <a:off x="120197" y="1025809"/>
            <a:ext cx="11951605" cy="369332"/>
          </a:xfrm>
          <a:prstGeom prst="rect">
            <a:avLst/>
          </a:prstGeom>
          <a:noFill/>
        </p:spPr>
        <p:txBody>
          <a:bodyPr wrap="none" rtlCol="0">
            <a:spAutoFit/>
          </a:bodyPr>
          <a:lstStyle/>
          <a:p>
            <a:r>
              <a:rPr lang="en-US" dirty="0"/>
              <a:t>There are total 752 matches out of which 689 went till death overs and the remaining 63 matches finished before death overs.</a:t>
            </a:r>
            <a:endParaRPr lang="en-PK" dirty="0"/>
          </a:p>
        </p:txBody>
      </p:sp>
      <p:sp>
        <p:nvSpPr>
          <p:cNvPr id="14" name="TextBox 13">
            <a:extLst>
              <a:ext uri="{FF2B5EF4-FFF2-40B4-BE49-F238E27FC236}">
                <a16:creationId xmlns:a16="http://schemas.microsoft.com/office/drawing/2014/main" id="{7A6CDFD9-8714-DA8C-EF30-FBB53F848CBC}"/>
              </a:ext>
            </a:extLst>
          </p:cNvPr>
          <p:cNvSpPr txBox="1"/>
          <p:nvPr/>
        </p:nvSpPr>
        <p:spPr>
          <a:xfrm>
            <a:off x="110153" y="1660573"/>
            <a:ext cx="11950937" cy="646331"/>
          </a:xfrm>
          <a:prstGeom prst="rect">
            <a:avLst/>
          </a:prstGeom>
          <a:noFill/>
        </p:spPr>
        <p:txBody>
          <a:bodyPr wrap="square" rtlCol="0">
            <a:spAutoFit/>
          </a:bodyPr>
          <a:lstStyle/>
          <a:p>
            <a:r>
              <a:rPr lang="en-US" dirty="0"/>
              <a:t>60 matches finished before death overs while chasing where as 3 matches are those in which team batting first were all out before they reach the death overs. </a:t>
            </a:r>
            <a:endParaRPr lang="en-PK" dirty="0"/>
          </a:p>
        </p:txBody>
      </p:sp>
      <p:pic>
        <p:nvPicPr>
          <p:cNvPr id="18" name="Picture 17">
            <a:extLst>
              <a:ext uri="{FF2B5EF4-FFF2-40B4-BE49-F238E27FC236}">
                <a16:creationId xmlns:a16="http://schemas.microsoft.com/office/drawing/2014/main" id="{D8A6B37E-2CFD-0DFB-5F31-AD60F6634750}"/>
              </a:ext>
            </a:extLst>
          </p:cNvPr>
          <p:cNvPicPr>
            <a:picLocks noChangeAspect="1"/>
          </p:cNvPicPr>
          <p:nvPr/>
        </p:nvPicPr>
        <p:blipFill>
          <a:blip r:embed="rId3"/>
          <a:stretch>
            <a:fillRect/>
          </a:stretch>
        </p:blipFill>
        <p:spPr>
          <a:xfrm>
            <a:off x="1132678" y="2529751"/>
            <a:ext cx="9250066" cy="1644546"/>
          </a:xfrm>
          <a:prstGeom prst="rect">
            <a:avLst/>
          </a:prstGeom>
        </p:spPr>
      </p:pic>
      <p:pic>
        <p:nvPicPr>
          <p:cNvPr id="23" name="Picture 22">
            <a:extLst>
              <a:ext uri="{FF2B5EF4-FFF2-40B4-BE49-F238E27FC236}">
                <a16:creationId xmlns:a16="http://schemas.microsoft.com/office/drawing/2014/main" id="{A13483E0-7E05-0DF6-65CC-6A1A924F305B}"/>
              </a:ext>
            </a:extLst>
          </p:cNvPr>
          <p:cNvPicPr>
            <a:picLocks noChangeAspect="1"/>
          </p:cNvPicPr>
          <p:nvPr/>
        </p:nvPicPr>
        <p:blipFill>
          <a:blip r:embed="rId4"/>
          <a:stretch>
            <a:fillRect/>
          </a:stretch>
        </p:blipFill>
        <p:spPr>
          <a:xfrm>
            <a:off x="1132678" y="4545239"/>
            <a:ext cx="9250065" cy="1644546"/>
          </a:xfrm>
          <a:prstGeom prst="rect">
            <a:avLst/>
          </a:prstGeom>
        </p:spPr>
      </p:pic>
    </p:spTree>
    <p:extLst>
      <p:ext uri="{BB962C8B-B14F-4D97-AF65-F5344CB8AC3E}">
        <p14:creationId xmlns:p14="http://schemas.microsoft.com/office/powerpoint/2010/main" val="4112535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7" name="Isosceles Triangle 6">
            <a:extLst>
              <a:ext uri="{FF2B5EF4-FFF2-40B4-BE49-F238E27FC236}">
                <a16:creationId xmlns:a16="http://schemas.microsoft.com/office/drawing/2014/main" id="{2208D6A9-6F75-F0B1-CE28-C1F925356308}"/>
              </a:ext>
            </a:extLst>
          </p:cNvPr>
          <p:cNvSpPr/>
          <p:nvPr/>
        </p:nvSpPr>
        <p:spPr>
          <a:xfrm rot="10800000">
            <a:off x="5526698" y="0"/>
            <a:ext cx="816952" cy="764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 name="Google Shape;155;p20">
            <a:extLst>
              <a:ext uri="{FF2B5EF4-FFF2-40B4-BE49-F238E27FC236}">
                <a16:creationId xmlns:a16="http://schemas.microsoft.com/office/drawing/2014/main" id="{2F5C0611-F277-8693-07B1-966E5C4F903F}"/>
              </a:ext>
            </a:extLst>
          </p:cNvPr>
          <p:cNvSpPr txBox="1"/>
          <p:nvPr/>
        </p:nvSpPr>
        <p:spPr>
          <a:xfrm>
            <a:off x="1196926" y="817950"/>
            <a:ext cx="9705536" cy="353903"/>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dirty="0">
                <a:solidFill>
                  <a:schemeClr val="bg1">
                    <a:lumMod val="95000"/>
                    <a:lumOff val="5000"/>
                  </a:schemeClr>
                </a:solidFill>
                <a:effectLst>
                  <a:outerShdw blurRad="38100" dist="38100" dir="2700000" algn="tl">
                    <a:srgbClr val="000000">
                      <a:alpha val="43137"/>
                    </a:srgbClr>
                  </a:outerShdw>
                </a:effectLst>
                <a:latin typeface="+mn-lt"/>
                <a:sym typeface="Century Gothic"/>
              </a:rPr>
              <a:t>PREDICTICT</a:t>
            </a:r>
            <a:r>
              <a:rPr lang="en-US" dirty="0">
                <a:solidFill>
                  <a:schemeClr val="bg1">
                    <a:lumMod val="95000"/>
                    <a:lumOff val="5000"/>
                  </a:schemeClr>
                </a:solidFill>
                <a:latin typeface="+mn-lt"/>
                <a:sym typeface="Century Gothic"/>
              </a:rPr>
              <a:t> RESULT OF THE MATCH ON THE BASIS OF FIRST INNINGS SCORE OF THE MATCH.</a:t>
            </a:r>
            <a:endParaRPr dirty="0">
              <a:solidFill>
                <a:schemeClr val="bg1">
                  <a:lumMod val="95000"/>
                  <a:lumOff val="5000"/>
                </a:schemeClr>
              </a:solidFill>
              <a:latin typeface="+mn-lt"/>
              <a:sym typeface="Century Gothic"/>
            </a:endParaRPr>
          </a:p>
        </p:txBody>
      </p:sp>
      <p:sp>
        <p:nvSpPr>
          <p:cNvPr id="4" name="TextBox 3">
            <a:extLst>
              <a:ext uri="{FF2B5EF4-FFF2-40B4-BE49-F238E27FC236}">
                <a16:creationId xmlns:a16="http://schemas.microsoft.com/office/drawing/2014/main" id="{B99B0259-3A8B-15D4-67ED-32F6324D92E2}"/>
              </a:ext>
            </a:extLst>
          </p:cNvPr>
          <p:cNvSpPr txBox="1"/>
          <p:nvPr/>
        </p:nvSpPr>
        <p:spPr>
          <a:xfrm>
            <a:off x="597475" y="1494691"/>
            <a:ext cx="6383617" cy="369332"/>
          </a:xfrm>
          <a:prstGeom prst="rect">
            <a:avLst/>
          </a:prstGeom>
          <a:noFill/>
        </p:spPr>
        <p:txBody>
          <a:bodyPr wrap="square" rtlCol="0">
            <a:spAutoFit/>
          </a:bodyPr>
          <a:lstStyle/>
          <a:p>
            <a:r>
              <a:rPr lang="en-US" dirty="0"/>
              <a:t>WIN/LOOSE predictor model on the basis of Logistic regression.</a:t>
            </a:r>
            <a:endParaRPr lang="en-PK" dirty="0"/>
          </a:p>
        </p:txBody>
      </p:sp>
      <p:sp>
        <p:nvSpPr>
          <p:cNvPr id="6" name="TextBox 5">
            <a:extLst>
              <a:ext uri="{FF2B5EF4-FFF2-40B4-BE49-F238E27FC236}">
                <a16:creationId xmlns:a16="http://schemas.microsoft.com/office/drawing/2014/main" id="{52A66BE7-9F83-B2B8-9387-B13224DD2B2C}"/>
              </a:ext>
            </a:extLst>
          </p:cNvPr>
          <p:cNvSpPr txBox="1"/>
          <p:nvPr/>
        </p:nvSpPr>
        <p:spPr>
          <a:xfrm>
            <a:off x="597474" y="1951948"/>
            <a:ext cx="6383617" cy="369332"/>
          </a:xfrm>
          <a:prstGeom prst="rect">
            <a:avLst/>
          </a:prstGeom>
          <a:noFill/>
        </p:spPr>
        <p:txBody>
          <a:bodyPr wrap="square" rtlCol="0">
            <a:spAutoFit/>
          </a:bodyPr>
          <a:lstStyle/>
          <a:p>
            <a:r>
              <a:rPr lang="en-US" dirty="0"/>
              <a:t>Why Logistic Regression ?</a:t>
            </a:r>
            <a:endParaRPr lang="en-PK" dirty="0"/>
          </a:p>
        </p:txBody>
      </p:sp>
      <p:sp>
        <p:nvSpPr>
          <p:cNvPr id="8" name="TextBox 7">
            <a:extLst>
              <a:ext uri="{FF2B5EF4-FFF2-40B4-BE49-F238E27FC236}">
                <a16:creationId xmlns:a16="http://schemas.microsoft.com/office/drawing/2014/main" id="{942C8A2F-E68F-825F-91D7-8BA8E2592C43}"/>
              </a:ext>
            </a:extLst>
          </p:cNvPr>
          <p:cNvSpPr txBox="1"/>
          <p:nvPr/>
        </p:nvSpPr>
        <p:spPr>
          <a:xfrm>
            <a:off x="597473" y="2855186"/>
            <a:ext cx="6383617" cy="369332"/>
          </a:xfrm>
          <a:prstGeom prst="rect">
            <a:avLst/>
          </a:prstGeom>
          <a:noFill/>
        </p:spPr>
        <p:txBody>
          <a:bodyPr wrap="square" rtlCol="0">
            <a:spAutoFit/>
          </a:bodyPr>
          <a:lstStyle/>
          <a:p>
            <a:r>
              <a:rPr lang="en-US" dirty="0"/>
              <a:t>Finding Confusion Matrix to determine the Accuracy of the model.</a:t>
            </a:r>
            <a:endParaRPr lang="en-PK" dirty="0"/>
          </a:p>
        </p:txBody>
      </p:sp>
      <p:sp>
        <p:nvSpPr>
          <p:cNvPr id="9" name="TextBox 8">
            <a:extLst>
              <a:ext uri="{FF2B5EF4-FFF2-40B4-BE49-F238E27FC236}">
                <a16:creationId xmlns:a16="http://schemas.microsoft.com/office/drawing/2014/main" id="{0E9C848F-9E1D-6849-CD35-4304A0421902}"/>
              </a:ext>
            </a:extLst>
          </p:cNvPr>
          <p:cNvSpPr txBox="1"/>
          <p:nvPr/>
        </p:nvSpPr>
        <p:spPr>
          <a:xfrm>
            <a:off x="597473" y="2394774"/>
            <a:ext cx="9161989" cy="369332"/>
          </a:xfrm>
          <a:prstGeom prst="rect">
            <a:avLst/>
          </a:prstGeom>
          <a:noFill/>
        </p:spPr>
        <p:txBody>
          <a:bodyPr wrap="square" rtlCol="0">
            <a:spAutoFit/>
          </a:bodyPr>
          <a:lstStyle/>
          <a:p>
            <a:r>
              <a:rPr lang="en-US" dirty="0"/>
              <a:t>Creating sub data sets for Training and Testing by splitting the original data set in 80/20 Ratio.</a:t>
            </a:r>
            <a:endParaRPr lang="en-PK" dirty="0"/>
          </a:p>
        </p:txBody>
      </p:sp>
      <p:sp>
        <p:nvSpPr>
          <p:cNvPr id="10" name="TextBox 9">
            <a:extLst>
              <a:ext uri="{FF2B5EF4-FFF2-40B4-BE49-F238E27FC236}">
                <a16:creationId xmlns:a16="http://schemas.microsoft.com/office/drawing/2014/main" id="{0D049528-2EF8-A6D4-7516-F274E39C67E9}"/>
              </a:ext>
            </a:extLst>
          </p:cNvPr>
          <p:cNvSpPr txBox="1"/>
          <p:nvPr/>
        </p:nvSpPr>
        <p:spPr>
          <a:xfrm>
            <a:off x="597473" y="3693646"/>
            <a:ext cx="8441019" cy="369332"/>
          </a:xfrm>
          <a:prstGeom prst="rect">
            <a:avLst/>
          </a:prstGeom>
          <a:noFill/>
        </p:spPr>
        <p:txBody>
          <a:bodyPr wrap="square" rtlCol="0">
            <a:spAutoFit/>
          </a:bodyPr>
          <a:lstStyle/>
          <a:p>
            <a:r>
              <a:rPr lang="en-US" dirty="0"/>
              <a:t>Creating logit function in R, to predict loss or win using any independent value</a:t>
            </a:r>
            <a:endParaRPr lang="en-PK" dirty="0"/>
          </a:p>
        </p:txBody>
      </p:sp>
      <p:pic>
        <p:nvPicPr>
          <p:cNvPr id="13" name="Picture 12">
            <a:extLst>
              <a:ext uri="{FF2B5EF4-FFF2-40B4-BE49-F238E27FC236}">
                <a16:creationId xmlns:a16="http://schemas.microsoft.com/office/drawing/2014/main" id="{B7762CB7-2E72-F4F6-97AE-C3CDA5D88CB4}"/>
              </a:ext>
            </a:extLst>
          </p:cNvPr>
          <p:cNvPicPr>
            <a:picLocks noChangeAspect="1"/>
          </p:cNvPicPr>
          <p:nvPr/>
        </p:nvPicPr>
        <p:blipFill>
          <a:blip r:embed="rId3"/>
          <a:stretch>
            <a:fillRect/>
          </a:stretch>
        </p:blipFill>
        <p:spPr>
          <a:xfrm>
            <a:off x="0" y="4253956"/>
            <a:ext cx="5000644" cy="2589619"/>
          </a:xfrm>
          <a:prstGeom prst="rect">
            <a:avLst/>
          </a:prstGeom>
        </p:spPr>
      </p:pic>
      <p:sp>
        <p:nvSpPr>
          <p:cNvPr id="14" name="TextBox 13">
            <a:extLst>
              <a:ext uri="{FF2B5EF4-FFF2-40B4-BE49-F238E27FC236}">
                <a16:creationId xmlns:a16="http://schemas.microsoft.com/office/drawing/2014/main" id="{F3F7C4A8-E540-0172-204D-94FF1FFC30DB}"/>
              </a:ext>
            </a:extLst>
          </p:cNvPr>
          <p:cNvSpPr txBox="1"/>
          <p:nvPr/>
        </p:nvSpPr>
        <p:spPr>
          <a:xfrm>
            <a:off x="597473" y="3277739"/>
            <a:ext cx="9285081" cy="369332"/>
          </a:xfrm>
          <a:prstGeom prst="rect">
            <a:avLst/>
          </a:prstGeom>
          <a:noFill/>
        </p:spPr>
        <p:txBody>
          <a:bodyPr wrap="square" rtlCol="0">
            <a:spAutoFit/>
          </a:bodyPr>
          <a:lstStyle/>
          <a:p>
            <a:r>
              <a:rPr lang="en-US" dirty="0"/>
              <a:t>Getting a Receiver Operating Characteristics Curve to get the threshold and Optimizing the model.</a:t>
            </a:r>
            <a:endParaRPr lang="en-PK" dirty="0"/>
          </a:p>
        </p:txBody>
      </p:sp>
      <p:pic>
        <p:nvPicPr>
          <p:cNvPr id="16" name="Picture 15">
            <a:extLst>
              <a:ext uri="{FF2B5EF4-FFF2-40B4-BE49-F238E27FC236}">
                <a16:creationId xmlns:a16="http://schemas.microsoft.com/office/drawing/2014/main" id="{383A5A6E-F074-BAD4-07FA-D28DC803C63B}"/>
              </a:ext>
            </a:extLst>
          </p:cNvPr>
          <p:cNvPicPr>
            <a:picLocks noChangeAspect="1"/>
          </p:cNvPicPr>
          <p:nvPr/>
        </p:nvPicPr>
        <p:blipFill>
          <a:blip r:embed="rId4"/>
          <a:stretch>
            <a:fillRect/>
          </a:stretch>
        </p:blipFill>
        <p:spPr>
          <a:xfrm>
            <a:off x="8712177" y="4028165"/>
            <a:ext cx="3479823" cy="2815410"/>
          </a:xfrm>
          <a:prstGeom prst="rect">
            <a:avLst/>
          </a:prstGeom>
        </p:spPr>
      </p:pic>
    </p:spTree>
    <p:extLst>
      <p:ext uri="{BB962C8B-B14F-4D97-AF65-F5344CB8AC3E}">
        <p14:creationId xmlns:p14="http://schemas.microsoft.com/office/powerpoint/2010/main" val="216071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22" presetClass="entr" presetSubtype="4"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par>
                                <p:cTn id="49" presetID="22" presetClass="entr" presetSubtype="4"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8" grpId="0"/>
      <p:bldP spid="9" grpId="0"/>
      <p:bldP spid="10"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A647DD-B036-F896-452C-D2C0C7048E06}"/>
              </a:ext>
            </a:extLst>
          </p:cNvPr>
          <p:cNvSpPr txBox="1"/>
          <p:nvPr/>
        </p:nvSpPr>
        <p:spPr>
          <a:xfrm>
            <a:off x="4375053" y="211016"/>
            <a:ext cx="3023713" cy="461665"/>
          </a:xfrm>
          <a:prstGeom prst="rect">
            <a:avLst/>
          </a:prstGeom>
          <a:noFill/>
        </p:spPr>
        <p:txBody>
          <a:bodyPr wrap="none" rtlCol="0">
            <a:spAutoFit/>
          </a:bodyPr>
          <a:lstStyle/>
          <a:p>
            <a:r>
              <a:rPr lang="en-US" sz="2400" b="1" dirty="0"/>
              <a:t>LOGISTIC REGRESSION</a:t>
            </a:r>
            <a:endParaRPr lang="en-PK" sz="2400" b="1" dirty="0"/>
          </a:p>
        </p:txBody>
      </p:sp>
      <p:sp>
        <p:nvSpPr>
          <p:cNvPr id="3" name="TextBox 2">
            <a:extLst>
              <a:ext uri="{FF2B5EF4-FFF2-40B4-BE49-F238E27FC236}">
                <a16:creationId xmlns:a16="http://schemas.microsoft.com/office/drawing/2014/main" id="{F6259844-7308-87F9-7BBA-B4FF3E674FDC}"/>
              </a:ext>
            </a:extLst>
          </p:cNvPr>
          <p:cNvSpPr txBox="1"/>
          <p:nvPr/>
        </p:nvSpPr>
        <p:spPr>
          <a:xfrm>
            <a:off x="309378" y="1000983"/>
            <a:ext cx="11573244" cy="646331"/>
          </a:xfrm>
          <a:prstGeom prst="rect">
            <a:avLst/>
          </a:prstGeom>
          <a:noFill/>
        </p:spPr>
        <p:txBody>
          <a:bodyPr wrap="square" rtlCol="0">
            <a:spAutoFit/>
          </a:bodyPr>
          <a:lstStyle/>
          <a:p>
            <a:r>
              <a:rPr lang="en-US" dirty="0"/>
              <a:t>Through logistic regression we can find the relationship between Dependent(Win/Loose) variable and Independent variables (Runs made in every first innings of the game &amp; wickets lost by batting first). </a:t>
            </a:r>
            <a:endParaRPr lang="en-PK" dirty="0"/>
          </a:p>
        </p:txBody>
      </p:sp>
      <p:sp>
        <p:nvSpPr>
          <p:cNvPr id="5" name="TextBox 4">
            <a:extLst>
              <a:ext uri="{FF2B5EF4-FFF2-40B4-BE49-F238E27FC236}">
                <a16:creationId xmlns:a16="http://schemas.microsoft.com/office/drawing/2014/main" id="{0FD13B98-8546-B17D-542D-9AF992F9FEC1}"/>
              </a:ext>
            </a:extLst>
          </p:cNvPr>
          <p:cNvSpPr txBox="1"/>
          <p:nvPr/>
        </p:nvSpPr>
        <p:spPr>
          <a:xfrm>
            <a:off x="309378" y="1790950"/>
            <a:ext cx="9161989" cy="369332"/>
          </a:xfrm>
          <a:prstGeom prst="rect">
            <a:avLst/>
          </a:prstGeom>
          <a:noFill/>
        </p:spPr>
        <p:txBody>
          <a:bodyPr wrap="square" rtlCol="0">
            <a:spAutoFit/>
          </a:bodyPr>
          <a:lstStyle/>
          <a:p>
            <a:r>
              <a:rPr lang="en-US" dirty="0"/>
              <a:t>Creating sub data sets for Training and Testing by splitting the original data set in 80/20 Ratio.</a:t>
            </a:r>
            <a:endParaRPr lang="en-PK" dirty="0"/>
          </a:p>
        </p:txBody>
      </p:sp>
      <p:pic>
        <p:nvPicPr>
          <p:cNvPr id="7" name="Picture 6">
            <a:extLst>
              <a:ext uri="{FF2B5EF4-FFF2-40B4-BE49-F238E27FC236}">
                <a16:creationId xmlns:a16="http://schemas.microsoft.com/office/drawing/2014/main" id="{74777C41-EA01-86CA-F8AD-647BA0E060C3}"/>
              </a:ext>
            </a:extLst>
          </p:cNvPr>
          <p:cNvPicPr>
            <a:picLocks noChangeAspect="1"/>
          </p:cNvPicPr>
          <p:nvPr/>
        </p:nvPicPr>
        <p:blipFill>
          <a:blip r:embed="rId2"/>
          <a:stretch>
            <a:fillRect/>
          </a:stretch>
        </p:blipFill>
        <p:spPr>
          <a:xfrm>
            <a:off x="3425095" y="2245862"/>
            <a:ext cx="4987500" cy="1094883"/>
          </a:xfrm>
          <a:prstGeom prst="rect">
            <a:avLst/>
          </a:prstGeom>
        </p:spPr>
      </p:pic>
      <p:sp>
        <p:nvSpPr>
          <p:cNvPr id="9" name="TextBox 8">
            <a:extLst>
              <a:ext uri="{FF2B5EF4-FFF2-40B4-BE49-F238E27FC236}">
                <a16:creationId xmlns:a16="http://schemas.microsoft.com/office/drawing/2014/main" id="{AA53859A-5509-8404-9574-4234DC8962AF}"/>
              </a:ext>
            </a:extLst>
          </p:cNvPr>
          <p:cNvSpPr txBox="1"/>
          <p:nvPr/>
        </p:nvSpPr>
        <p:spPr>
          <a:xfrm>
            <a:off x="309378" y="3426325"/>
            <a:ext cx="6383617" cy="369332"/>
          </a:xfrm>
          <a:prstGeom prst="rect">
            <a:avLst/>
          </a:prstGeom>
          <a:noFill/>
        </p:spPr>
        <p:txBody>
          <a:bodyPr wrap="square" rtlCol="0">
            <a:spAutoFit/>
          </a:bodyPr>
          <a:lstStyle/>
          <a:p>
            <a:r>
              <a:rPr lang="en-US" dirty="0"/>
              <a:t>Finding Confusion Matrix to determine the Accuracy of the model.</a:t>
            </a:r>
            <a:endParaRPr lang="en-PK" dirty="0"/>
          </a:p>
        </p:txBody>
      </p:sp>
      <p:pic>
        <p:nvPicPr>
          <p:cNvPr id="11" name="Picture 10">
            <a:extLst>
              <a:ext uri="{FF2B5EF4-FFF2-40B4-BE49-F238E27FC236}">
                <a16:creationId xmlns:a16="http://schemas.microsoft.com/office/drawing/2014/main" id="{8AEFB1BB-A04C-B1FA-EBEF-84FB0B64251D}"/>
              </a:ext>
            </a:extLst>
          </p:cNvPr>
          <p:cNvPicPr>
            <a:picLocks noChangeAspect="1"/>
          </p:cNvPicPr>
          <p:nvPr/>
        </p:nvPicPr>
        <p:blipFill>
          <a:blip r:embed="rId3"/>
          <a:stretch>
            <a:fillRect/>
          </a:stretch>
        </p:blipFill>
        <p:spPr>
          <a:xfrm>
            <a:off x="2960439" y="3841159"/>
            <a:ext cx="6125430" cy="2905530"/>
          </a:xfrm>
          <a:prstGeom prst="rect">
            <a:avLst/>
          </a:prstGeom>
        </p:spPr>
      </p:pic>
    </p:spTree>
    <p:extLst>
      <p:ext uri="{BB962C8B-B14F-4D97-AF65-F5344CB8AC3E}">
        <p14:creationId xmlns:p14="http://schemas.microsoft.com/office/powerpoint/2010/main" val="150198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6" presetClass="entr" presetSubtype="2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16" presetClass="entr" presetSubtype="21"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21"/>
          <p:cNvSpPr txBox="1"/>
          <p:nvPr/>
        </p:nvSpPr>
        <p:spPr>
          <a:xfrm>
            <a:off x="19433" y="437964"/>
            <a:ext cx="502752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ea typeface="Century Gothic"/>
                <a:cs typeface="Century Gothic"/>
                <a:sym typeface="Century Gothic"/>
              </a:rPr>
              <a:t>IPL DATA SET 2008-2019</a:t>
            </a:r>
          </a:p>
        </p:txBody>
      </p:sp>
      <p:sp>
        <p:nvSpPr>
          <p:cNvPr id="2" name="TextBox 1">
            <a:extLst>
              <a:ext uri="{FF2B5EF4-FFF2-40B4-BE49-F238E27FC236}">
                <a16:creationId xmlns:a16="http://schemas.microsoft.com/office/drawing/2014/main" id="{3AECA788-D084-5617-BA70-30D631EEF92A}"/>
              </a:ext>
            </a:extLst>
          </p:cNvPr>
          <p:cNvSpPr txBox="1"/>
          <p:nvPr/>
        </p:nvSpPr>
        <p:spPr>
          <a:xfrm>
            <a:off x="19433" y="1340746"/>
            <a:ext cx="12027201" cy="830997"/>
          </a:xfrm>
          <a:prstGeom prst="rect">
            <a:avLst/>
          </a:prstGeom>
          <a:noFill/>
        </p:spPr>
        <p:txBody>
          <a:bodyPr wrap="square" rtlCol="0">
            <a:spAutoFit/>
          </a:bodyPr>
          <a:lstStyle/>
          <a:p>
            <a:r>
              <a:rPr lang="en-US" sz="1600" b="1" dirty="0"/>
              <a:t>The data set has been obtained from Kaggle, with the following link : </a:t>
            </a:r>
            <a:r>
              <a:rPr lang="en-US" sz="1600" b="1" dirty="0">
                <a:hlinkClick r:id="rId3" action="ppaction://hlinkpres?slideindex=1&amp;slidetitle="/>
              </a:rPr>
              <a:t>https://www.kaggle.com/datasets/nowke9/ipldata</a:t>
            </a:r>
            <a:r>
              <a:rPr lang="en-US" sz="1600" b="1" dirty="0"/>
              <a:t> it includes following files: matches.csv(Match by Match Data) &amp; deliveries.csv(Ball by Ball Data) &amp; the structure of both the data set are mentioned below:</a:t>
            </a:r>
            <a:endParaRPr lang="en-PK" sz="1600" b="1" dirty="0"/>
          </a:p>
        </p:txBody>
      </p:sp>
      <p:pic>
        <p:nvPicPr>
          <p:cNvPr id="4" name="Picture 3">
            <a:extLst>
              <a:ext uri="{FF2B5EF4-FFF2-40B4-BE49-F238E27FC236}">
                <a16:creationId xmlns:a16="http://schemas.microsoft.com/office/drawing/2014/main" id="{8F3AC1E4-9248-3E65-F70C-9FC1202F9BE5}"/>
              </a:ext>
            </a:extLst>
          </p:cNvPr>
          <p:cNvPicPr>
            <a:picLocks noChangeAspect="1"/>
          </p:cNvPicPr>
          <p:nvPr/>
        </p:nvPicPr>
        <p:blipFill>
          <a:blip r:embed="rId4"/>
          <a:stretch>
            <a:fillRect/>
          </a:stretch>
        </p:blipFill>
        <p:spPr>
          <a:xfrm>
            <a:off x="19433" y="2343150"/>
            <a:ext cx="6076568" cy="4483160"/>
          </a:xfrm>
          <a:prstGeom prst="rect">
            <a:avLst/>
          </a:prstGeom>
        </p:spPr>
      </p:pic>
      <p:pic>
        <p:nvPicPr>
          <p:cNvPr id="6" name="Picture 5">
            <a:extLst>
              <a:ext uri="{FF2B5EF4-FFF2-40B4-BE49-F238E27FC236}">
                <a16:creationId xmlns:a16="http://schemas.microsoft.com/office/drawing/2014/main" id="{4C7D95C7-C495-3DB6-0D44-08A3C7242EDB}"/>
              </a:ext>
            </a:extLst>
          </p:cNvPr>
          <p:cNvPicPr>
            <a:picLocks noChangeAspect="1"/>
          </p:cNvPicPr>
          <p:nvPr/>
        </p:nvPicPr>
        <p:blipFill>
          <a:blip r:embed="rId5"/>
          <a:stretch>
            <a:fillRect/>
          </a:stretch>
        </p:blipFill>
        <p:spPr>
          <a:xfrm>
            <a:off x="6096001" y="2343151"/>
            <a:ext cx="6096000" cy="4483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1000"/>
                                        <p:tgtEl>
                                          <p:spTgt spid="16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par>
                          <p:cTn id="12" fill="hold">
                            <p:stCondLst>
                              <p:cond delay="2000"/>
                            </p:stCondLst>
                            <p:childTnLst>
                              <p:par>
                                <p:cTn id="13" presetID="14" presetClass="entr" presetSubtype="1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0"/>
                                        <p:tgtEl>
                                          <p:spTgt spid="4"/>
                                        </p:tgtEl>
                                      </p:cBhvr>
                                    </p:animEffect>
                                  </p:childTnLst>
                                </p:cTn>
                              </p:par>
                            </p:childTnLst>
                          </p:cTn>
                        </p:par>
                        <p:par>
                          <p:cTn id="16" fill="hold">
                            <p:stCondLst>
                              <p:cond delay="7000"/>
                            </p:stCondLst>
                            <p:childTnLst>
                              <p:par>
                                <p:cTn id="17" presetID="14" presetClass="entr" presetSubtype="1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CE9D04-7033-D3F3-2C91-2B6AB9D8803C}"/>
              </a:ext>
            </a:extLst>
          </p:cNvPr>
          <p:cNvPicPr>
            <a:picLocks noChangeAspect="1"/>
          </p:cNvPicPr>
          <p:nvPr/>
        </p:nvPicPr>
        <p:blipFill>
          <a:blip r:embed="rId3"/>
          <a:stretch>
            <a:fillRect/>
          </a:stretch>
        </p:blipFill>
        <p:spPr>
          <a:xfrm>
            <a:off x="5896798" y="94785"/>
            <a:ext cx="6295202" cy="3258645"/>
          </a:xfrm>
          <a:prstGeom prst="rect">
            <a:avLst/>
          </a:prstGeom>
        </p:spPr>
      </p:pic>
      <p:pic>
        <p:nvPicPr>
          <p:cNvPr id="3" name="Picture 2">
            <a:extLst>
              <a:ext uri="{FF2B5EF4-FFF2-40B4-BE49-F238E27FC236}">
                <a16:creationId xmlns:a16="http://schemas.microsoft.com/office/drawing/2014/main" id="{22964375-1E3C-069C-DED0-6AC6AA0E4E42}"/>
              </a:ext>
            </a:extLst>
          </p:cNvPr>
          <p:cNvPicPr>
            <a:picLocks noChangeAspect="1"/>
          </p:cNvPicPr>
          <p:nvPr/>
        </p:nvPicPr>
        <p:blipFill>
          <a:blip r:embed="rId4"/>
          <a:stretch>
            <a:fillRect/>
          </a:stretch>
        </p:blipFill>
        <p:spPr>
          <a:xfrm>
            <a:off x="99600" y="3457528"/>
            <a:ext cx="5896798" cy="1553367"/>
          </a:xfrm>
          <a:prstGeom prst="rect">
            <a:avLst/>
          </a:prstGeom>
        </p:spPr>
      </p:pic>
      <p:pic>
        <p:nvPicPr>
          <p:cNvPr id="9" name="Picture 8">
            <a:extLst>
              <a:ext uri="{FF2B5EF4-FFF2-40B4-BE49-F238E27FC236}">
                <a16:creationId xmlns:a16="http://schemas.microsoft.com/office/drawing/2014/main" id="{4458BBC3-FD3E-0747-0082-E10292D1CAA7}"/>
              </a:ext>
            </a:extLst>
          </p:cNvPr>
          <p:cNvPicPr>
            <a:picLocks noChangeAspect="1"/>
          </p:cNvPicPr>
          <p:nvPr/>
        </p:nvPicPr>
        <p:blipFill>
          <a:blip r:embed="rId5"/>
          <a:stretch>
            <a:fillRect/>
          </a:stretch>
        </p:blipFill>
        <p:spPr>
          <a:xfrm>
            <a:off x="5896798" y="3506718"/>
            <a:ext cx="6295202" cy="3351282"/>
          </a:xfrm>
          <a:prstGeom prst="rect">
            <a:avLst/>
          </a:prstGeom>
        </p:spPr>
      </p:pic>
      <p:pic>
        <p:nvPicPr>
          <p:cNvPr id="5" name="Picture 4">
            <a:extLst>
              <a:ext uri="{FF2B5EF4-FFF2-40B4-BE49-F238E27FC236}">
                <a16:creationId xmlns:a16="http://schemas.microsoft.com/office/drawing/2014/main" id="{8F25F78D-85E3-7A48-1042-46EAB6D18520}"/>
              </a:ext>
            </a:extLst>
          </p:cNvPr>
          <p:cNvPicPr>
            <a:picLocks noChangeAspect="1"/>
          </p:cNvPicPr>
          <p:nvPr/>
        </p:nvPicPr>
        <p:blipFill>
          <a:blip r:embed="rId6"/>
          <a:stretch>
            <a:fillRect/>
          </a:stretch>
        </p:blipFill>
        <p:spPr>
          <a:xfrm>
            <a:off x="199202" y="143975"/>
            <a:ext cx="5697594" cy="3258645"/>
          </a:xfrm>
          <a:prstGeom prst="rect">
            <a:avLst/>
          </a:prstGeom>
        </p:spPr>
      </p:pic>
      <p:pic>
        <p:nvPicPr>
          <p:cNvPr id="11" name="Picture 10">
            <a:extLst>
              <a:ext uri="{FF2B5EF4-FFF2-40B4-BE49-F238E27FC236}">
                <a16:creationId xmlns:a16="http://schemas.microsoft.com/office/drawing/2014/main" id="{7749E16E-E48E-6027-2F6E-943F86E002EE}"/>
              </a:ext>
            </a:extLst>
          </p:cNvPr>
          <p:cNvPicPr>
            <a:picLocks noChangeAspect="1"/>
          </p:cNvPicPr>
          <p:nvPr/>
        </p:nvPicPr>
        <p:blipFill>
          <a:blip r:embed="rId7"/>
          <a:stretch>
            <a:fillRect/>
          </a:stretch>
        </p:blipFill>
        <p:spPr>
          <a:xfrm>
            <a:off x="-1" y="5075446"/>
            <a:ext cx="5896797" cy="1705279"/>
          </a:xfrm>
          <a:prstGeom prst="rect">
            <a:avLst/>
          </a:prstGeom>
        </p:spPr>
      </p:pic>
      <p:sp>
        <p:nvSpPr>
          <p:cNvPr id="12" name="TextBox 11">
            <a:extLst>
              <a:ext uri="{FF2B5EF4-FFF2-40B4-BE49-F238E27FC236}">
                <a16:creationId xmlns:a16="http://schemas.microsoft.com/office/drawing/2014/main" id="{B6028C77-A688-3E4E-2122-B835B0432527}"/>
              </a:ext>
            </a:extLst>
          </p:cNvPr>
          <p:cNvSpPr txBox="1"/>
          <p:nvPr/>
        </p:nvSpPr>
        <p:spPr>
          <a:xfrm>
            <a:off x="3559127" y="590843"/>
            <a:ext cx="2069284" cy="369332"/>
          </a:xfrm>
          <a:prstGeom prst="rect">
            <a:avLst/>
          </a:prstGeom>
          <a:noFill/>
        </p:spPr>
        <p:txBody>
          <a:bodyPr wrap="none" rtlCol="0">
            <a:spAutoFit/>
          </a:bodyPr>
          <a:lstStyle/>
          <a:p>
            <a:r>
              <a:rPr lang="en-US" dirty="0"/>
              <a:t>With 2 independent</a:t>
            </a:r>
            <a:endParaRPr lang="en-PK" dirty="0"/>
          </a:p>
        </p:txBody>
      </p:sp>
      <p:sp>
        <p:nvSpPr>
          <p:cNvPr id="13" name="TextBox 12">
            <a:extLst>
              <a:ext uri="{FF2B5EF4-FFF2-40B4-BE49-F238E27FC236}">
                <a16:creationId xmlns:a16="http://schemas.microsoft.com/office/drawing/2014/main" id="{4E1011C7-9845-D3D5-138D-40B6B1372008}"/>
              </a:ext>
            </a:extLst>
          </p:cNvPr>
          <p:cNvSpPr txBox="1"/>
          <p:nvPr/>
        </p:nvSpPr>
        <p:spPr>
          <a:xfrm>
            <a:off x="9847385" y="590843"/>
            <a:ext cx="2069284" cy="369332"/>
          </a:xfrm>
          <a:prstGeom prst="rect">
            <a:avLst/>
          </a:prstGeom>
          <a:noFill/>
        </p:spPr>
        <p:txBody>
          <a:bodyPr wrap="none" rtlCol="0">
            <a:spAutoFit/>
          </a:bodyPr>
          <a:lstStyle/>
          <a:p>
            <a:r>
              <a:rPr lang="en-US" dirty="0"/>
              <a:t>With 1 independent</a:t>
            </a:r>
            <a:endParaRPr lang="en-PK" dirty="0"/>
          </a:p>
        </p:txBody>
      </p:sp>
      <p:sp>
        <p:nvSpPr>
          <p:cNvPr id="14" name="TextBox 13">
            <a:extLst>
              <a:ext uri="{FF2B5EF4-FFF2-40B4-BE49-F238E27FC236}">
                <a16:creationId xmlns:a16="http://schemas.microsoft.com/office/drawing/2014/main" id="{7054C566-5106-E932-2599-B720C4AB8BB1}"/>
              </a:ext>
            </a:extLst>
          </p:cNvPr>
          <p:cNvSpPr txBox="1"/>
          <p:nvPr/>
        </p:nvSpPr>
        <p:spPr>
          <a:xfrm>
            <a:off x="8466741" y="5897825"/>
            <a:ext cx="1155316" cy="369332"/>
          </a:xfrm>
          <a:prstGeom prst="rect">
            <a:avLst/>
          </a:prstGeom>
          <a:noFill/>
        </p:spPr>
        <p:txBody>
          <a:bodyPr wrap="none" rtlCol="0">
            <a:spAutoFit/>
          </a:bodyPr>
          <a:lstStyle/>
          <a:p>
            <a:r>
              <a:rPr lang="en-US" dirty="0">
                <a:solidFill>
                  <a:schemeClr val="bg1"/>
                </a:solidFill>
              </a:rPr>
              <a:t>ROC curve</a:t>
            </a:r>
            <a:endParaRPr lang="en-PK" dirty="0">
              <a:solidFill>
                <a:schemeClr val="bg1"/>
              </a:solidFill>
            </a:endParaRPr>
          </a:p>
        </p:txBody>
      </p:sp>
      <p:sp>
        <p:nvSpPr>
          <p:cNvPr id="16" name="TextBox 15">
            <a:extLst>
              <a:ext uri="{FF2B5EF4-FFF2-40B4-BE49-F238E27FC236}">
                <a16:creationId xmlns:a16="http://schemas.microsoft.com/office/drawing/2014/main" id="{7340237F-25BE-6774-5FA2-0261146F94E4}"/>
              </a:ext>
            </a:extLst>
          </p:cNvPr>
          <p:cNvSpPr txBox="1"/>
          <p:nvPr/>
        </p:nvSpPr>
        <p:spPr>
          <a:xfrm>
            <a:off x="992900" y="6082491"/>
            <a:ext cx="5132453" cy="646331"/>
          </a:xfrm>
          <a:prstGeom prst="rect">
            <a:avLst/>
          </a:prstGeom>
          <a:noFill/>
        </p:spPr>
        <p:txBody>
          <a:bodyPr wrap="square" rtlCol="0">
            <a:spAutoFit/>
          </a:bodyPr>
          <a:lstStyle/>
          <a:p>
            <a:r>
              <a:rPr lang="en-US" b="1" dirty="0"/>
              <a:t>If you bat first and score 200 runs in IPL, you have 70.67 % chance of winning, which is 67% reliable.</a:t>
            </a:r>
            <a:endParaRPr lang="en-PK" b="1" dirty="0"/>
          </a:p>
        </p:txBody>
      </p:sp>
    </p:spTree>
    <p:extLst>
      <p:ext uri="{BB962C8B-B14F-4D97-AF65-F5344CB8AC3E}">
        <p14:creationId xmlns:p14="http://schemas.microsoft.com/office/powerpoint/2010/main" val="241115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0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20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20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2000"/>
                                        <p:tgtEl>
                                          <p:spTgt spid="13"/>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200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2000"/>
                                        <p:tgtEl>
                                          <p:spTgt spid="1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2000"/>
                                        <p:tgtEl>
                                          <p:spTgt spid="16"/>
                                        </p:tgtEl>
                                      </p:cBhvr>
                                    </p:animEffect>
                                  </p:childTnLst>
                                </p:cTn>
                              </p:par>
                              <p:par>
                                <p:cTn id="26" presetID="16" presetClass="entr" presetSubtype="21"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2000"/>
                                        <p:tgtEl>
                                          <p:spTgt spid="11"/>
                                        </p:tgtEl>
                                      </p:cBhvr>
                                    </p:animEffect>
                                  </p:childTnLst>
                                </p:cTn>
                              </p:par>
                              <p:par>
                                <p:cTn id="29" presetID="42"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4"/>
          <p:cNvPicPr preferRelativeResize="0"/>
          <p:nvPr/>
        </p:nvPicPr>
        <p:blipFill rotWithShape="1">
          <a:blip r:embed="rId3">
            <a:alphaModFix/>
          </a:blip>
          <a:srcRect b="4825"/>
          <a:stretch/>
        </p:blipFill>
        <p:spPr>
          <a:xfrm>
            <a:off x="0" y="0"/>
            <a:ext cx="12192000" cy="7162799"/>
          </a:xfrm>
          <a:prstGeom prst="rect">
            <a:avLst/>
          </a:prstGeom>
          <a:noFill/>
          <a:ln>
            <a:noFill/>
          </a:ln>
        </p:spPr>
      </p:pic>
      <p:sp>
        <p:nvSpPr>
          <p:cNvPr id="2" name="Rectangle 1">
            <a:extLst>
              <a:ext uri="{FF2B5EF4-FFF2-40B4-BE49-F238E27FC236}">
                <a16:creationId xmlns:a16="http://schemas.microsoft.com/office/drawing/2014/main" id="{D9F13535-0E1D-E830-FC26-73A674E9B22C}"/>
              </a:ext>
            </a:extLst>
          </p:cNvPr>
          <p:cNvSpPr/>
          <p:nvPr/>
        </p:nvSpPr>
        <p:spPr>
          <a:xfrm>
            <a:off x="1" y="267286"/>
            <a:ext cx="12192000" cy="4783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extBox 1">
            <a:extLst>
              <a:ext uri="{FF2B5EF4-FFF2-40B4-BE49-F238E27FC236}">
                <a16:creationId xmlns:a16="http://schemas.microsoft.com/office/drawing/2014/main" id="{155D7268-FD23-DA3F-B47C-BB16543BC9D1}"/>
              </a:ext>
            </a:extLst>
          </p:cNvPr>
          <p:cNvSpPr txBox="1"/>
          <p:nvPr/>
        </p:nvSpPr>
        <p:spPr>
          <a:xfrm>
            <a:off x="152400" y="1524743"/>
            <a:ext cx="11605846" cy="1200329"/>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Players are usually selected or retained on the basis of budget assigned to the team, players categories (like platinum, diamond, silver) and players past performances, players rating in ICC usually works on moving average which changes with time, so while considering any player we can not consider all the season he had played in IPL, instead we will check most recent performances like last 3 years or four or five years. </a:t>
            </a:r>
            <a:endParaRPr lang="en-PK"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5EF3E494-CD87-39D5-9AE1-C85964A019B3}"/>
              </a:ext>
            </a:extLst>
          </p:cNvPr>
          <p:cNvSpPr txBox="1"/>
          <p:nvPr/>
        </p:nvSpPr>
        <p:spPr>
          <a:xfrm>
            <a:off x="175846" y="2840273"/>
            <a:ext cx="11582400" cy="923330"/>
          </a:xfrm>
          <a:prstGeom prst="rect">
            <a:avLst/>
          </a:prstGeom>
          <a:noFill/>
        </p:spPr>
        <p:txBody>
          <a:bodyPr wrap="square" rtlCol="0">
            <a:spAutoFit/>
          </a:bodyPr>
          <a:lstStyle/>
          <a:p>
            <a:r>
              <a:rPr lang="en-US" dirty="0">
                <a:sym typeface="Wingdings" panose="05000000000000000000" pitchFamily="2" charset="2"/>
              </a:rPr>
              <a:t> Batsmen</a:t>
            </a:r>
            <a:r>
              <a:rPr lang="en-US" dirty="0"/>
              <a:t> for opening &amp; middle order are preferred with average 30 and above along with strike rate varying between 125 to 150 to give team a good start and balance the score board with the good number of wickets in hand for middle overs and death overs.</a:t>
            </a:r>
            <a:endParaRPr lang="en-PK" dirty="0"/>
          </a:p>
        </p:txBody>
      </p:sp>
      <p:sp>
        <p:nvSpPr>
          <p:cNvPr id="4" name="TextBox 3">
            <a:extLst>
              <a:ext uri="{FF2B5EF4-FFF2-40B4-BE49-F238E27FC236}">
                <a16:creationId xmlns:a16="http://schemas.microsoft.com/office/drawing/2014/main" id="{D4D4A087-B2C8-C911-1A3A-8FD725161A25}"/>
              </a:ext>
            </a:extLst>
          </p:cNvPr>
          <p:cNvSpPr txBox="1"/>
          <p:nvPr/>
        </p:nvSpPr>
        <p:spPr>
          <a:xfrm>
            <a:off x="152400" y="3878804"/>
            <a:ext cx="11221533" cy="646331"/>
          </a:xfrm>
          <a:prstGeom prst="rect">
            <a:avLst/>
          </a:prstGeom>
          <a:noFill/>
        </p:spPr>
        <p:txBody>
          <a:bodyPr wrap="square" rtlCol="0">
            <a:spAutoFit/>
          </a:bodyPr>
          <a:lstStyle/>
          <a:p>
            <a:r>
              <a:rPr lang="en-US" dirty="0">
                <a:sym typeface="Wingdings" panose="05000000000000000000" pitchFamily="2" charset="2"/>
              </a:rPr>
              <a:t> Batsmen</a:t>
            </a:r>
            <a:r>
              <a:rPr lang="en-US" dirty="0"/>
              <a:t> for lower order are preferred with strike rate above 150+ to give a team a good finish and maintaining the par score with respect to the middle overs game.</a:t>
            </a:r>
            <a:endParaRPr lang="en-PK" dirty="0"/>
          </a:p>
        </p:txBody>
      </p:sp>
      <p:sp>
        <p:nvSpPr>
          <p:cNvPr id="6" name="Google Shape;153;p20">
            <a:extLst>
              <a:ext uri="{FF2B5EF4-FFF2-40B4-BE49-F238E27FC236}">
                <a16:creationId xmlns:a16="http://schemas.microsoft.com/office/drawing/2014/main" id="{6A574545-9E32-8A62-A101-86622377024C}"/>
              </a:ext>
            </a:extLst>
          </p:cNvPr>
          <p:cNvSpPr txBox="1"/>
          <p:nvPr/>
        </p:nvSpPr>
        <p:spPr>
          <a:xfrm>
            <a:off x="381879" y="867179"/>
            <a:ext cx="11125403" cy="369291"/>
          </a:xfrm>
          <a:prstGeom prst="rect">
            <a:avLst/>
          </a:prstGeom>
          <a:solidFill>
            <a:schemeClr val="tx2">
              <a:lumMod val="75000"/>
            </a:schemeClr>
          </a:solidFill>
          <a:ln>
            <a:noFill/>
          </a:ln>
          <a:effectLst>
            <a:outerShdw blurRad="190500" dist="228600" dir="2700000" algn="ctr">
              <a:srgbClr val="000000">
                <a:alpha val="29803"/>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1700" b="1">
                <a:solidFill>
                  <a:schemeClr val="lt1"/>
                </a:solidFill>
                <a:latin typeface="Century Gothic"/>
                <a:ea typeface="Century Gothic"/>
                <a:cs typeface="Century Gothic"/>
              </a:defRPr>
            </a:lvl1pPr>
          </a:lstStyle>
          <a:p>
            <a:r>
              <a:rPr lang="en-US" sz="1800" dirty="0">
                <a:solidFill>
                  <a:schemeClr val="bg1">
                    <a:lumMod val="95000"/>
                    <a:lumOff val="5000"/>
                  </a:schemeClr>
                </a:solidFill>
                <a:effectLst>
                  <a:outerShdw blurRad="38100" dist="38100" dir="2700000" algn="tl">
                    <a:srgbClr val="000000">
                      <a:alpha val="43137"/>
                    </a:srgbClr>
                  </a:outerShdw>
                </a:effectLst>
                <a:latin typeface="+mn-lt"/>
                <a:sym typeface="Century Gothic"/>
              </a:rPr>
              <a:t>ADDRESSING THE MANAGEMENT FOR TAKING DECISION ON RETENTION OF BATSMEN AND BOWLERS.</a:t>
            </a:r>
          </a:p>
        </p:txBody>
      </p:sp>
      <p:sp>
        <p:nvSpPr>
          <p:cNvPr id="7" name="Isosceles Triangle 6">
            <a:extLst>
              <a:ext uri="{FF2B5EF4-FFF2-40B4-BE49-F238E27FC236}">
                <a16:creationId xmlns:a16="http://schemas.microsoft.com/office/drawing/2014/main" id="{2208D6A9-6F75-F0B1-CE28-C1F925356308}"/>
              </a:ext>
            </a:extLst>
          </p:cNvPr>
          <p:cNvSpPr/>
          <p:nvPr/>
        </p:nvSpPr>
        <p:spPr>
          <a:xfrm rot="10800000">
            <a:off x="5526698" y="0"/>
            <a:ext cx="816952" cy="764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8" name="TextBox 7">
            <a:extLst>
              <a:ext uri="{FF2B5EF4-FFF2-40B4-BE49-F238E27FC236}">
                <a16:creationId xmlns:a16="http://schemas.microsoft.com/office/drawing/2014/main" id="{A9183B5C-AB94-0C66-85CB-7EFDD410D38F}"/>
              </a:ext>
            </a:extLst>
          </p:cNvPr>
          <p:cNvSpPr txBox="1"/>
          <p:nvPr/>
        </p:nvSpPr>
        <p:spPr>
          <a:xfrm>
            <a:off x="175846" y="4755537"/>
            <a:ext cx="11582400" cy="923330"/>
          </a:xfrm>
          <a:prstGeom prst="rect">
            <a:avLst/>
          </a:prstGeom>
          <a:noFill/>
        </p:spPr>
        <p:txBody>
          <a:bodyPr wrap="square" rtlCol="0">
            <a:spAutoFit/>
          </a:bodyPr>
          <a:lstStyle/>
          <a:p>
            <a:r>
              <a:rPr lang="en-US" dirty="0">
                <a:sym typeface="Wingdings" panose="05000000000000000000" pitchFamily="2" charset="2"/>
              </a:rPr>
              <a:t> Bowlers with lesser bowling strike rate ,economy rate and average can be used in every part of the game, but the combination of bowlers can be determined by looking at the distribution of wickets taken by each category of bowlers, conditions also play the pivotal role in selecting bowlers for the individual games.</a:t>
            </a:r>
            <a:endParaRPr lang="en-PK" dirty="0"/>
          </a:p>
        </p:txBody>
      </p:sp>
    </p:spTree>
    <p:extLst>
      <p:ext uri="{BB962C8B-B14F-4D97-AF65-F5344CB8AC3E}">
        <p14:creationId xmlns:p14="http://schemas.microsoft.com/office/powerpoint/2010/main" val="261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0"/>
                                        <p:tgtEl>
                                          <p:spTgt spid="6"/>
                                        </p:tgtEl>
                                      </p:cBhvr>
                                    </p:animEffect>
                                    <p:anim calcmode="lin" valueType="num">
                                      <p:cBhvr>
                                        <p:cTn id="8" dur="4000" fill="hold"/>
                                        <p:tgtEl>
                                          <p:spTgt spid="6"/>
                                        </p:tgtEl>
                                        <p:attrNameLst>
                                          <p:attrName>ppt_x</p:attrName>
                                        </p:attrNameLst>
                                      </p:cBhvr>
                                      <p:tavLst>
                                        <p:tav tm="0">
                                          <p:val>
                                            <p:strVal val="#ppt_x"/>
                                          </p:val>
                                        </p:tav>
                                        <p:tav tm="100000">
                                          <p:val>
                                            <p:strVal val="#ppt_x"/>
                                          </p:val>
                                        </p:tav>
                                      </p:tavLst>
                                    </p:anim>
                                    <p:anim calcmode="lin" valueType="num">
                                      <p:cBhvr>
                                        <p:cTn id="9" dur="4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4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75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75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7" name="Isosceles Triangle 6">
            <a:extLst>
              <a:ext uri="{FF2B5EF4-FFF2-40B4-BE49-F238E27FC236}">
                <a16:creationId xmlns:a16="http://schemas.microsoft.com/office/drawing/2014/main" id="{2208D6A9-6F75-F0B1-CE28-C1F925356308}"/>
              </a:ext>
            </a:extLst>
          </p:cNvPr>
          <p:cNvSpPr/>
          <p:nvPr/>
        </p:nvSpPr>
        <p:spPr>
          <a:xfrm rot="10800000">
            <a:off x="5526698" y="0"/>
            <a:ext cx="816952" cy="7640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9" name="Picture 8">
            <a:extLst>
              <a:ext uri="{FF2B5EF4-FFF2-40B4-BE49-F238E27FC236}">
                <a16:creationId xmlns:a16="http://schemas.microsoft.com/office/drawing/2014/main" id="{B3410FD4-C54F-AF74-166A-CFE71B3A958C}"/>
              </a:ext>
            </a:extLst>
          </p:cNvPr>
          <p:cNvPicPr>
            <a:picLocks noChangeAspect="1"/>
          </p:cNvPicPr>
          <p:nvPr/>
        </p:nvPicPr>
        <p:blipFill>
          <a:blip r:embed="rId3"/>
          <a:stretch>
            <a:fillRect/>
          </a:stretch>
        </p:blipFill>
        <p:spPr>
          <a:xfrm>
            <a:off x="1064050" y="1339606"/>
            <a:ext cx="4347789" cy="2486803"/>
          </a:xfrm>
          <a:prstGeom prst="rect">
            <a:avLst/>
          </a:prstGeom>
        </p:spPr>
      </p:pic>
      <p:pic>
        <p:nvPicPr>
          <p:cNvPr id="11" name="Picture 10">
            <a:extLst>
              <a:ext uri="{FF2B5EF4-FFF2-40B4-BE49-F238E27FC236}">
                <a16:creationId xmlns:a16="http://schemas.microsoft.com/office/drawing/2014/main" id="{269821EE-2375-174B-322D-32D71E1B658F}"/>
              </a:ext>
            </a:extLst>
          </p:cNvPr>
          <p:cNvPicPr>
            <a:picLocks noChangeAspect="1"/>
          </p:cNvPicPr>
          <p:nvPr/>
        </p:nvPicPr>
        <p:blipFill>
          <a:blip r:embed="rId4"/>
          <a:stretch>
            <a:fillRect/>
          </a:stretch>
        </p:blipFill>
        <p:spPr>
          <a:xfrm>
            <a:off x="16115" y="4037426"/>
            <a:ext cx="4347789" cy="2486803"/>
          </a:xfrm>
          <a:prstGeom prst="rect">
            <a:avLst/>
          </a:prstGeom>
        </p:spPr>
      </p:pic>
      <p:pic>
        <p:nvPicPr>
          <p:cNvPr id="15" name="Picture 14">
            <a:extLst>
              <a:ext uri="{FF2B5EF4-FFF2-40B4-BE49-F238E27FC236}">
                <a16:creationId xmlns:a16="http://schemas.microsoft.com/office/drawing/2014/main" id="{2ED4E98C-884E-EF6B-5D4B-B4C27E52D5A8}"/>
              </a:ext>
            </a:extLst>
          </p:cNvPr>
          <p:cNvPicPr>
            <a:picLocks noChangeAspect="1"/>
          </p:cNvPicPr>
          <p:nvPr/>
        </p:nvPicPr>
        <p:blipFill>
          <a:blip r:embed="rId5"/>
          <a:stretch>
            <a:fillRect/>
          </a:stretch>
        </p:blipFill>
        <p:spPr>
          <a:xfrm>
            <a:off x="5995307" y="1339607"/>
            <a:ext cx="4347789" cy="2486803"/>
          </a:xfrm>
          <a:prstGeom prst="rect">
            <a:avLst/>
          </a:prstGeom>
        </p:spPr>
      </p:pic>
      <p:pic>
        <p:nvPicPr>
          <p:cNvPr id="17" name="Picture 16">
            <a:extLst>
              <a:ext uri="{FF2B5EF4-FFF2-40B4-BE49-F238E27FC236}">
                <a16:creationId xmlns:a16="http://schemas.microsoft.com/office/drawing/2014/main" id="{0373B1C2-6229-AF60-8552-3598D74F91F3}"/>
              </a:ext>
            </a:extLst>
          </p:cNvPr>
          <p:cNvPicPr>
            <a:picLocks noChangeAspect="1"/>
          </p:cNvPicPr>
          <p:nvPr/>
        </p:nvPicPr>
        <p:blipFill>
          <a:blip r:embed="rId6"/>
          <a:stretch>
            <a:fillRect/>
          </a:stretch>
        </p:blipFill>
        <p:spPr>
          <a:xfrm>
            <a:off x="4377967" y="4037426"/>
            <a:ext cx="4347789" cy="2500869"/>
          </a:xfrm>
          <a:prstGeom prst="rect">
            <a:avLst/>
          </a:prstGeom>
        </p:spPr>
      </p:pic>
      <p:pic>
        <p:nvPicPr>
          <p:cNvPr id="19" name="Picture 18">
            <a:extLst>
              <a:ext uri="{FF2B5EF4-FFF2-40B4-BE49-F238E27FC236}">
                <a16:creationId xmlns:a16="http://schemas.microsoft.com/office/drawing/2014/main" id="{DC5C229C-2EC9-820B-E257-B909665C7CF4}"/>
              </a:ext>
            </a:extLst>
          </p:cNvPr>
          <p:cNvPicPr>
            <a:picLocks noChangeAspect="1"/>
          </p:cNvPicPr>
          <p:nvPr/>
        </p:nvPicPr>
        <p:blipFill>
          <a:blip r:embed="rId7"/>
          <a:stretch>
            <a:fillRect/>
          </a:stretch>
        </p:blipFill>
        <p:spPr>
          <a:xfrm>
            <a:off x="8739819" y="4023360"/>
            <a:ext cx="3436066" cy="2500869"/>
          </a:xfrm>
          <a:prstGeom prst="rect">
            <a:avLst/>
          </a:prstGeom>
        </p:spPr>
      </p:pic>
    </p:spTree>
    <p:extLst>
      <p:ext uri="{BB962C8B-B14F-4D97-AF65-F5344CB8AC3E}">
        <p14:creationId xmlns:p14="http://schemas.microsoft.com/office/powerpoint/2010/main" val="1551340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2" name="Picture 11">
            <a:extLst>
              <a:ext uri="{FF2B5EF4-FFF2-40B4-BE49-F238E27FC236}">
                <a16:creationId xmlns:a16="http://schemas.microsoft.com/office/drawing/2014/main" id="{B8A42F1A-F9C0-42C8-64A4-1CB105B20C6D}"/>
              </a:ext>
            </a:extLst>
          </p:cNvPr>
          <p:cNvPicPr>
            <a:picLocks noChangeAspect="1"/>
          </p:cNvPicPr>
          <p:nvPr/>
        </p:nvPicPr>
        <p:blipFill>
          <a:blip r:embed="rId3"/>
          <a:stretch>
            <a:fillRect/>
          </a:stretch>
        </p:blipFill>
        <p:spPr>
          <a:xfrm>
            <a:off x="1" y="1"/>
            <a:ext cx="4441370" cy="732168"/>
          </a:xfrm>
          <a:prstGeom prst="rect">
            <a:avLst/>
          </a:prstGeom>
        </p:spPr>
      </p:pic>
      <p:pic>
        <p:nvPicPr>
          <p:cNvPr id="16" name="Picture 15">
            <a:extLst>
              <a:ext uri="{FF2B5EF4-FFF2-40B4-BE49-F238E27FC236}">
                <a16:creationId xmlns:a16="http://schemas.microsoft.com/office/drawing/2014/main" id="{A06FAC2C-235E-AB45-6940-F83F649FAD20}"/>
              </a:ext>
            </a:extLst>
          </p:cNvPr>
          <p:cNvPicPr>
            <a:picLocks noChangeAspect="1"/>
          </p:cNvPicPr>
          <p:nvPr/>
        </p:nvPicPr>
        <p:blipFill>
          <a:blip r:embed="rId4"/>
          <a:stretch>
            <a:fillRect/>
          </a:stretch>
        </p:blipFill>
        <p:spPr>
          <a:xfrm>
            <a:off x="0" y="732169"/>
            <a:ext cx="12191999" cy="5999935"/>
          </a:xfrm>
          <a:prstGeom prst="rect">
            <a:avLst/>
          </a:prstGeom>
        </p:spPr>
      </p:pic>
      <p:pic>
        <p:nvPicPr>
          <p:cNvPr id="19" name="Picture 18">
            <a:extLst>
              <a:ext uri="{FF2B5EF4-FFF2-40B4-BE49-F238E27FC236}">
                <a16:creationId xmlns:a16="http://schemas.microsoft.com/office/drawing/2014/main" id="{39242E11-C2FE-5BDB-D3F2-BB7544460A2D}"/>
              </a:ext>
            </a:extLst>
          </p:cNvPr>
          <p:cNvPicPr>
            <a:picLocks noChangeAspect="1"/>
          </p:cNvPicPr>
          <p:nvPr/>
        </p:nvPicPr>
        <p:blipFill>
          <a:blip r:embed="rId5"/>
          <a:stretch>
            <a:fillRect/>
          </a:stretch>
        </p:blipFill>
        <p:spPr>
          <a:xfrm>
            <a:off x="7866743" y="0"/>
            <a:ext cx="4325256" cy="732168"/>
          </a:xfrm>
          <a:prstGeom prst="rect">
            <a:avLst/>
          </a:prstGeom>
        </p:spPr>
      </p:pic>
      <p:pic>
        <p:nvPicPr>
          <p:cNvPr id="3" name="Picture 2">
            <a:extLst>
              <a:ext uri="{FF2B5EF4-FFF2-40B4-BE49-F238E27FC236}">
                <a16:creationId xmlns:a16="http://schemas.microsoft.com/office/drawing/2014/main" id="{1A782633-E4E6-A973-8615-85C6CB108B0F}"/>
              </a:ext>
            </a:extLst>
          </p:cNvPr>
          <p:cNvPicPr>
            <a:picLocks noChangeAspect="1"/>
          </p:cNvPicPr>
          <p:nvPr/>
        </p:nvPicPr>
        <p:blipFill>
          <a:blip r:embed="rId6"/>
          <a:stretch>
            <a:fillRect/>
          </a:stretch>
        </p:blipFill>
        <p:spPr>
          <a:xfrm>
            <a:off x="3362736" y="732168"/>
            <a:ext cx="4504007" cy="732168"/>
          </a:xfrm>
          <a:prstGeom prst="rect">
            <a:avLst/>
          </a:prstGeom>
        </p:spPr>
      </p:pic>
    </p:spTree>
    <p:extLst>
      <p:ext uri="{BB962C8B-B14F-4D97-AF65-F5344CB8AC3E}">
        <p14:creationId xmlns:p14="http://schemas.microsoft.com/office/powerpoint/2010/main" val="303899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2" name="Picture 11">
            <a:extLst>
              <a:ext uri="{FF2B5EF4-FFF2-40B4-BE49-F238E27FC236}">
                <a16:creationId xmlns:a16="http://schemas.microsoft.com/office/drawing/2014/main" id="{B8A42F1A-F9C0-42C8-64A4-1CB105B20C6D}"/>
              </a:ext>
            </a:extLst>
          </p:cNvPr>
          <p:cNvPicPr>
            <a:picLocks noChangeAspect="1"/>
          </p:cNvPicPr>
          <p:nvPr/>
        </p:nvPicPr>
        <p:blipFill>
          <a:blip r:embed="rId3"/>
          <a:stretch>
            <a:fillRect/>
          </a:stretch>
        </p:blipFill>
        <p:spPr>
          <a:xfrm>
            <a:off x="1" y="1"/>
            <a:ext cx="4441370" cy="732168"/>
          </a:xfrm>
          <a:prstGeom prst="rect">
            <a:avLst/>
          </a:prstGeom>
        </p:spPr>
      </p:pic>
      <p:pic>
        <p:nvPicPr>
          <p:cNvPr id="3" name="Picture 2">
            <a:extLst>
              <a:ext uri="{FF2B5EF4-FFF2-40B4-BE49-F238E27FC236}">
                <a16:creationId xmlns:a16="http://schemas.microsoft.com/office/drawing/2014/main" id="{91526DF6-8393-E626-2551-8A6A42E5FD38}"/>
              </a:ext>
            </a:extLst>
          </p:cNvPr>
          <p:cNvPicPr>
            <a:picLocks noChangeAspect="1"/>
          </p:cNvPicPr>
          <p:nvPr/>
        </p:nvPicPr>
        <p:blipFill>
          <a:blip r:embed="rId4"/>
          <a:stretch>
            <a:fillRect/>
          </a:stretch>
        </p:blipFill>
        <p:spPr>
          <a:xfrm>
            <a:off x="0" y="732168"/>
            <a:ext cx="12192000" cy="5973431"/>
          </a:xfrm>
          <a:prstGeom prst="rect">
            <a:avLst/>
          </a:prstGeom>
        </p:spPr>
      </p:pic>
      <p:pic>
        <p:nvPicPr>
          <p:cNvPr id="5" name="Picture 4">
            <a:extLst>
              <a:ext uri="{FF2B5EF4-FFF2-40B4-BE49-F238E27FC236}">
                <a16:creationId xmlns:a16="http://schemas.microsoft.com/office/drawing/2014/main" id="{4AE9AEAC-7371-0737-94DC-6ED4F756BCA4}"/>
              </a:ext>
            </a:extLst>
          </p:cNvPr>
          <p:cNvPicPr>
            <a:picLocks noChangeAspect="1"/>
          </p:cNvPicPr>
          <p:nvPr/>
        </p:nvPicPr>
        <p:blipFill>
          <a:blip r:embed="rId5"/>
          <a:stretch>
            <a:fillRect/>
          </a:stretch>
        </p:blipFill>
        <p:spPr>
          <a:xfrm>
            <a:off x="7866743" y="0"/>
            <a:ext cx="4325256" cy="732168"/>
          </a:xfrm>
          <a:prstGeom prst="rect">
            <a:avLst/>
          </a:prstGeom>
        </p:spPr>
      </p:pic>
      <p:pic>
        <p:nvPicPr>
          <p:cNvPr id="2" name="Picture 1">
            <a:extLst>
              <a:ext uri="{FF2B5EF4-FFF2-40B4-BE49-F238E27FC236}">
                <a16:creationId xmlns:a16="http://schemas.microsoft.com/office/drawing/2014/main" id="{0CF5A12E-89D2-25D0-EDEC-11D8F7BEF88B}"/>
              </a:ext>
            </a:extLst>
          </p:cNvPr>
          <p:cNvPicPr>
            <a:picLocks noChangeAspect="1"/>
          </p:cNvPicPr>
          <p:nvPr/>
        </p:nvPicPr>
        <p:blipFill>
          <a:blip r:embed="rId6"/>
          <a:stretch>
            <a:fillRect/>
          </a:stretch>
        </p:blipFill>
        <p:spPr>
          <a:xfrm>
            <a:off x="3362736" y="732168"/>
            <a:ext cx="4504007" cy="732168"/>
          </a:xfrm>
          <a:prstGeom prst="rect">
            <a:avLst/>
          </a:prstGeom>
        </p:spPr>
      </p:pic>
    </p:spTree>
    <p:extLst>
      <p:ext uri="{BB962C8B-B14F-4D97-AF65-F5344CB8AC3E}">
        <p14:creationId xmlns:p14="http://schemas.microsoft.com/office/powerpoint/2010/main" val="23191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4AE9AEAC-7371-0737-94DC-6ED4F756BCA4}"/>
              </a:ext>
            </a:extLst>
          </p:cNvPr>
          <p:cNvPicPr>
            <a:picLocks noChangeAspect="1"/>
          </p:cNvPicPr>
          <p:nvPr/>
        </p:nvPicPr>
        <p:blipFill>
          <a:blip r:embed="rId3"/>
          <a:stretch>
            <a:fillRect/>
          </a:stretch>
        </p:blipFill>
        <p:spPr>
          <a:xfrm>
            <a:off x="3933370" y="20278"/>
            <a:ext cx="3910819" cy="722029"/>
          </a:xfrm>
          <a:prstGeom prst="rect">
            <a:avLst/>
          </a:prstGeom>
        </p:spPr>
      </p:pic>
      <p:pic>
        <p:nvPicPr>
          <p:cNvPr id="7" name="Picture 6">
            <a:extLst>
              <a:ext uri="{FF2B5EF4-FFF2-40B4-BE49-F238E27FC236}">
                <a16:creationId xmlns:a16="http://schemas.microsoft.com/office/drawing/2014/main" id="{16F49421-54EE-256E-0FF5-9EC9FEC47444}"/>
              </a:ext>
            </a:extLst>
          </p:cNvPr>
          <p:cNvPicPr>
            <a:picLocks noChangeAspect="1"/>
          </p:cNvPicPr>
          <p:nvPr/>
        </p:nvPicPr>
        <p:blipFill>
          <a:blip r:embed="rId4"/>
          <a:stretch>
            <a:fillRect/>
          </a:stretch>
        </p:blipFill>
        <p:spPr>
          <a:xfrm>
            <a:off x="-1" y="10139"/>
            <a:ext cx="3910819" cy="732168"/>
          </a:xfrm>
          <a:prstGeom prst="rect">
            <a:avLst/>
          </a:prstGeom>
        </p:spPr>
      </p:pic>
      <p:pic>
        <p:nvPicPr>
          <p:cNvPr id="3" name="Picture 2">
            <a:extLst>
              <a:ext uri="{FF2B5EF4-FFF2-40B4-BE49-F238E27FC236}">
                <a16:creationId xmlns:a16="http://schemas.microsoft.com/office/drawing/2014/main" id="{218AD11B-0273-BAC3-B3CC-2D57607D09CA}"/>
              </a:ext>
            </a:extLst>
          </p:cNvPr>
          <p:cNvPicPr>
            <a:picLocks noChangeAspect="1"/>
          </p:cNvPicPr>
          <p:nvPr/>
        </p:nvPicPr>
        <p:blipFill>
          <a:blip r:embed="rId5"/>
          <a:stretch>
            <a:fillRect/>
          </a:stretch>
        </p:blipFill>
        <p:spPr>
          <a:xfrm>
            <a:off x="-1" y="897658"/>
            <a:ext cx="12191999" cy="5715340"/>
          </a:xfrm>
          <a:prstGeom prst="rect">
            <a:avLst/>
          </a:prstGeom>
        </p:spPr>
      </p:pic>
      <p:pic>
        <p:nvPicPr>
          <p:cNvPr id="8" name="Picture 7">
            <a:extLst>
              <a:ext uri="{FF2B5EF4-FFF2-40B4-BE49-F238E27FC236}">
                <a16:creationId xmlns:a16="http://schemas.microsoft.com/office/drawing/2014/main" id="{DA3F9980-FA32-470C-6C38-FCEEAB52EEB3}"/>
              </a:ext>
            </a:extLst>
          </p:cNvPr>
          <p:cNvPicPr>
            <a:picLocks noChangeAspect="1"/>
          </p:cNvPicPr>
          <p:nvPr/>
        </p:nvPicPr>
        <p:blipFill>
          <a:blip r:embed="rId6"/>
          <a:stretch>
            <a:fillRect/>
          </a:stretch>
        </p:blipFill>
        <p:spPr>
          <a:xfrm>
            <a:off x="7844189" y="0"/>
            <a:ext cx="4347809" cy="865297"/>
          </a:xfrm>
          <a:prstGeom prst="rect">
            <a:avLst/>
          </a:prstGeom>
        </p:spPr>
      </p:pic>
    </p:spTree>
    <p:extLst>
      <p:ext uri="{BB962C8B-B14F-4D97-AF65-F5344CB8AC3E}">
        <p14:creationId xmlns:p14="http://schemas.microsoft.com/office/powerpoint/2010/main" val="239256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5" name="Picture 4">
            <a:extLst>
              <a:ext uri="{FF2B5EF4-FFF2-40B4-BE49-F238E27FC236}">
                <a16:creationId xmlns:a16="http://schemas.microsoft.com/office/drawing/2014/main" id="{4AE9AEAC-7371-0737-94DC-6ED4F756BCA4}"/>
              </a:ext>
            </a:extLst>
          </p:cNvPr>
          <p:cNvPicPr>
            <a:picLocks noChangeAspect="1"/>
          </p:cNvPicPr>
          <p:nvPr/>
        </p:nvPicPr>
        <p:blipFill>
          <a:blip r:embed="rId3"/>
          <a:stretch>
            <a:fillRect/>
          </a:stretch>
        </p:blipFill>
        <p:spPr>
          <a:xfrm>
            <a:off x="4325256" y="10139"/>
            <a:ext cx="4325256" cy="732168"/>
          </a:xfrm>
          <a:prstGeom prst="rect">
            <a:avLst/>
          </a:prstGeom>
        </p:spPr>
      </p:pic>
      <p:pic>
        <p:nvPicPr>
          <p:cNvPr id="7" name="Picture 6">
            <a:extLst>
              <a:ext uri="{FF2B5EF4-FFF2-40B4-BE49-F238E27FC236}">
                <a16:creationId xmlns:a16="http://schemas.microsoft.com/office/drawing/2014/main" id="{16F49421-54EE-256E-0FF5-9EC9FEC47444}"/>
              </a:ext>
            </a:extLst>
          </p:cNvPr>
          <p:cNvPicPr>
            <a:picLocks noChangeAspect="1"/>
          </p:cNvPicPr>
          <p:nvPr/>
        </p:nvPicPr>
        <p:blipFill>
          <a:blip r:embed="rId4"/>
          <a:stretch>
            <a:fillRect/>
          </a:stretch>
        </p:blipFill>
        <p:spPr>
          <a:xfrm>
            <a:off x="0" y="10139"/>
            <a:ext cx="4325256" cy="722029"/>
          </a:xfrm>
          <a:prstGeom prst="rect">
            <a:avLst/>
          </a:prstGeom>
        </p:spPr>
      </p:pic>
      <p:pic>
        <p:nvPicPr>
          <p:cNvPr id="4" name="Picture 3">
            <a:extLst>
              <a:ext uri="{FF2B5EF4-FFF2-40B4-BE49-F238E27FC236}">
                <a16:creationId xmlns:a16="http://schemas.microsoft.com/office/drawing/2014/main" id="{772E76EE-8146-C539-3DF6-BBE6705B3532}"/>
              </a:ext>
            </a:extLst>
          </p:cNvPr>
          <p:cNvPicPr>
            <a:picLocks noChangeAspect="1"/>
          </p:cNvPicPr>
          <p:nvPr/>
        </p:nvPicPr>
        <p:blipFill>
          <a:blip r:embed="rId5"/>
          <a:stretch>
            <a:fillRect/>
          </a:stretch>
        </p:blipFill>
        <p:spPr>
          <a:xfrm>
            <a:off x="0" y="836846"/>
            <a:ext cx="12192000" cy="5853808"/>
          </a:xfrm>
          <a:prstGeom prst="rect">
            <a:avLst/>
          </a:prstGeom>
        </p:spPr>
      </p:pic>
      <p:pic>
        <p:nvPicPr>
          <p:cNvPr id="6" name="Picture 5">
            <a:extLst>
              <a:ext uri="{FF2B5EF4-FFF2-40B4-BE49-F238E27FC236}">
                <a16:creationId xmlns:a16="http://schemas.microsoft.com/office/drawing/2014/main" id="{0E4AA04B-48F8-96F1-8BA2-94B4A48EC58E}"/>
              </a:ext>
            </a:extLst>
          </p:cNvPr>
          <p:cNvPicPr>
            <a:picLocks noChangeAspect="1"/>
          </p:cNvPicPr>
          <p:nvPr/>
        </p:nvPicPr>
        <p:blipFill>
          <a:blip r:embed="rId6"/>
          <a:stretch>
            <a:fillRect/>
          </a:stretch>
        </p:blipFill>
        <p:spPr>
          <a:xfrm>
            <a:off x="8627960" y="-28451"/>
            <a:ext cx="3564040" cy="865297"/>
          </a:xfrm>
          <a:prstGeom prst="rect">
            <a:avLst/>
          </a:prstGeom>
        </p:spPr>
      </p:pic>
    </p:spTree>
    <p:extLst>
      <p:ext uri="{BB962C8B-B14F-4D97-AF65-F5344CB8AC3E}">
        <p14:creationId xmlns:p14="http://schemas.microsoft.com/office/powerpoint/2010/main" val="303854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1577</TotalTime>
  <Words>918</Words>
  <Application>Microsoft Office PowerPoint</Application>
  <PresentationFormat>Widescreen</PresentationFormat>
  <Paragraphs>49</Paragraphs>
  <Slides>31</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Rounded</vt:lpstr>
      <vt:lpstr>Calibri</vt:lpstr>
      <vt:lpstr>Calibri Light</vt:lpstr>
      <vt:lpstr>Celestial</vt:lpstr>
      <vt:lpstr>CAPSTONE PROJECT -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PORTFOLIO PROJECT</dc:title>
  <dc:creator>ARSALAN AFTAB</dc:creator>
  <cp:lastModifiedBy>ARSALAN AFTAB</cp:lastModifiedBy>
  <cp:revision>21</cp:revision>
  <dcterms:modified xsi:type="dcterms:W3CDTF">2022-10-01T07:40:04Z</dcterms:modified>
</cp:coreProperties>
</file>